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0000FF"/>
    <a:srgbClr val="EB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3E59D-47B0-4CCF-AACE-0554E5CB7389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CCD54-0909-4D5C-9CF5-6E1CFCD07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6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2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3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06307" y="1778000"/>
            <a:ext cx="11380893" cy="44704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tx2">
                  <a:lumMod val="60000"/>
                  <a:lumOff val="40000"/>
                </a:schemeClr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chemeClr val="tx2">
                  <a:lumMod val="60000"/>
                  <a:lumOff val="40000"/>
                </a:schemeClr>
              </a:buClr>
              <a:defRPr sz="1500">
                <a:solidFill>
                  <a:schemeClr val="tx1"/>
                </a:solidFill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defRPr sz="1500">
                <a:solidFill>
                  <a:schemeClr val="tx1"/>
                </a:solidFill>
              </a:defRPr>
            </a:lvl4pPr>
            <a:lvl5pPr>
              <a:buClr>
                <a:schemeClr val="tx2">
                  <a:lumMod val="60000"/>
                  <a:lumOff val="40000"/>
                </a:schemeClr>
              </a:buClr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6307" y="152400"/>
            <a:ext cx="90440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 sz="2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582400" y="6477002"/>
            <a:ext cx="508000" cy="380998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8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338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2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6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5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4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7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9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0D58A-7F04-4616-A352-B5945CD118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3A32C-5369-4CDE-B9BC-C4932A618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n.net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284811415_fig3_Fig-3-The-operation-of-the-convolutional-layer" TargetMode="External"/><Relationship Id="rId7" Type="http://schemas.openxmlformats.org/officeDocument/2006/relationships/hyperlink" Target="https://docs.gimp.org/en/plug-in-convmatrix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4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blog.keras.io/building-powerful-image-classification-models-using-very-little-data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researchgate.net/publication/262678168_Comparison_of_Regularization_Methods_for_ImageNet_Classification_with_Deep_Convolutional_Neural_Networks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1.png"/><Relationship Id="rId7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78.png"/><Relationship Id="rId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cs231n.github.io/neural-networks-1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-levich.engr.ccny.cuny.edu/webpage/hmakse/" TargetMode="Externa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leonardoaraujosantos.gitbooks.io/artificial-inteligence/content/neural_networks.html" TargetMode="Externa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Satellite Image Classification With Neural Networks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1806"/>
            <a:ext cx="9144000" cy="1655762"/>
          </a:xfrm>
        </p:spPr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Gabe Schamberg</a:t>
            </a:r>
          </a:p>
        </p:txBody>
      </p:sp>
    </p:spTree>
    <p:extLst>
      <p:ext uri="{BB962C8B-B14F-4D97-AF65-F5344CB8AC3E}">
        <p14:creationId xmlns:p14="http://schemas.microsoft.com/office/powerpoint/2010/main" val="99556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698457" y="4926834"/>
            <a:ext cx="354806" cy="257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5680880" y="4926834"/>
            <a:ext cx="354806" cy="257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998245" y="4917307"/>
            <a:ext cx="354806" cy="257942"/>
          </a:xfrm>
          <a:prstGeom prst="rect">
            <a:avLst/>
          </a:prstGeom>
          <a:solidFill>
            <a:srgbClr val="E0CBF1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Basic Example - 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74" y="2561016"/>
            <a:ext cx="2970783" cy="1980522"/>
          </a:xfrm>
          <a:prstGeom prst="rect">
            <a:avLst/>
          </a:prstGeom>
        </p:spPr>
      </p:pic>
      <p:pic>
        <p:nvPicPr>
          <p:cNvPr id="17" name="Picture 2" descr="http://latex2png.com/output/latex_4f80d2ca5df440fc42d23af9a5b08f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48" y="4926835"/>
            <a:ext cx="2317433" cy="21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12" y="2708756"/>
            <a:ext cx="2872656" cy="191510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507818" y="3081239"/>
            <a:ext cx="1396894" cy="12016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43966" y="2642314"/>
            <a:ext cx="1814723" cy="19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69591" y="3229076"/>
            <a:ext cx="314036" cy="3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768287" y="4152141"/>
            <a:ext cx="281232" cy="27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13097" y="3943829"/>
            <a:ext cx="121475" cy="11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91884" y="2938126"/>
            <a:ext cx="323145" cy="31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940102">
            <a:off x="3155876" y="3716208"/>
            <a:ext cx="52102" cy="457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54924" y="5048185"/>
            <a:ext cx="3005951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w1 and w2 determine the slope of the line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97237" y="4712144"/>
            <a:ext cx="2721322" cy="276999"/>
          </a:xfrm>
          <a:prstGeom prst="rect">
            <a:avLst/>
          </a:prstGeom>
          <a:solidFill>
            <a:srgbClr val="E0CBF1"/>
          </a:solidFill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i="1" dirty="0"/>
              <a:t>w0 ensures projection centered around 0</a:t>
            </a:r>
          </a:p>
        </p:txBody>
      </p:sp>
      <p:sp>
        <p:nvSpPr>
          <p:cNvPr id="40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671072"/>
          </a:xfrm>
        </p:spPr>
        <p:txBody>
          <a:bodyPr/>
          <a:lstStyle/>
          <a:p>
            <a:r>
              <a:rPr lang="en-US" dirty="0"/>
              <a:t>Suppose we want to determine whether a vehicle is a </a:t>
            </a:r>
            <a:r>
              <a:rPr lang="en-US" b="1" dirty="0"/>
              <a:t>car (0) or semi-truck (1) </a:t>
            </a:r>
            <a:r>
              <a:rPr lang="en-US" dirty="0"/>
              <a:t>based on its </a:t>
            </a:r>
            <a:r>
              <a:rPr lang="en-US" b="1" dirty="0"/>
              <a:t>speed (x1)</a:t>
            </a:r>
            <a:r>
              <a:rPr lang="en-US" dirty="0"/>
              <a:t> and </a:t>
            </a:r>
            <a:r>
              <a:rPr lang="en-US" b="1" dirty="0"/>
              <a:t>weight (x2)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775509" y="2795589"/>
            <a:ext cx="0" cy="148730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59386" y="3546430"/>
            <a:ext cx="2301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639146" y="3000159"/>
            <a:ext cx="319543" cy="348141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/>
          <p:cNvSpPr/>
          <p:nvPr/>
        </p:nvSpPr>
        <p:spPr>
          <a:xfrm>
            <a:off x="3717416" y="4402120"/>
            <a:ext cx="314325" cy="253255"/>
          </a:xfrm>
          <a:custGeom>
            <a:avLst/>
            <a:gdLst>
              <a:gd name="connsiteX0" fmla="*/ 0 w 404812"/>
              <a:gd name="connsiteY0" fmla="*/ 252413 h 253255"/>
              <a:gd name="connsiteX1" fmla="*/ 323850 w 404812"/>
              <a:gd name="connsiteY1" fmla="*/ 214313 h 253255"/>
              <a:gd name="connsiteX2" fmla="*/ 404812 w 404812"/>
              <a:gd name="connsiteY2" fmla="*/ 0 h 25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812" h="253255">
                <a:moveTo>
                  <a:pt x="0" y="252413"/>
                </a:moveTo>
                <a:cubicBezTo>
                  <a:pt x="128190" y="254397"/>
                  <a:pt x="256381" y="256382"/>
                  <a:pt x="323850" y="214313"/>
                </a:cubicBezTo>
                <a:cubicBezTo>
                  <a:pt x="391319" y="172244"/>
                  <a:pt x="398065" y="86122"/>
                  <a:pt x="404812" y="0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to determine whether a vehicle is a </a:t>
            </a:r>
            <a:r>
              <a:rPr lang="en-US" b="1" dirty="0"/>
              <a:t>car (0) or semi-truck (1) </a:t>
            </a:r>
            <a:r>
              <a:rPr lang="en-US" dirty="0"/>
              <a:t>based on its </a:t>
            </a:r>
            <a:r>
              <a:rPr lang="en-US" b="1" dirty="0"/>
              <a:t>speed (x1)</a:t>
            </a:r>
            <a:r>
              <a:rPr lang="en-US" dirty="0"/>
              <a:t> and </a:t>
            </a:r>
            <a:r>
              <a:rPr lang="en-US" b="1" dirty="0"/>
              <a:t>weight (x2)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Basic Example - 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02" y="2561016"/>
            <a:ext cx="2970783" cy="1980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74" y="2561016"/>
            <a:ext cx="2970783" cy="1980522"/>
          </a:xfrm>
          <a:prstGeom prst="rect">
            <a:avLst/>
          </a:prstGeom>
        </p:spPr>
      </p:pic>
      <p:pic>
        <p:nvPicPr>
          <p:cNvPr id="1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b="63772"/>
          <a:stretch/>
        </p:blipFill>
        <p:spPr bwMode="auto">
          <a:xfrm>
            <a:off x="7726680" y="4872039"/>
            <a:ext cx="2583180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780559" y="4923952"/>
            <a:ext cx="25276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Logistic Regression</a:t>
            </a:r>
          </a:p>
          <a:p>
            <a:pPr algn="ctr"/>
            <a:r>
              <a:rPr lang="en-US" dirty="0"/>
              <a:t>(Non-linear map to [0,1])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12" y="2708756"/>
            <a:ext cx="2872656" cy="191510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507818" y="3081239"/>
            <a:ext cx="1396894" cy="12016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43966" y="2642314"/>
            <a:ext cx="1814723" cy="19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969591" y="3229076"/>
            <a:ext cx="314036" cy="3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68287" y="4152141"/>
            <a:ext cx="281232" cy="27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213097" y="3943829"/>
            <a:ext cx="121475" cy="11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691884" y="2938126"/>
            <a:ext cx="323145" cy="31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2940102">
            <a:off x="3155876" y="3716208"/>
            <a:ext cx="52102" cy="457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775509" y="2795589"/>
            <a:ext cx="0" cy="148730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59386" y="3546430"/>
            <a:ext cx="2301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294284" y="5321085"/>
            <a:ext cx="1669416" cy="384308"/>
            <a:chOff x="6770284" y="5321085"/>
            <a:chExt cx="1669416" cy="384308"/>
          </a:xfrm>
        </p:grpSpPr>
        <p:pic>
          <p:nvPicPr>
            <p:cNvPr id="4098" name="Picture 2" descr="http://latex2png.com/output/latex_79ceaa6435f8ec5b01b3a1cd283bde63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82" r="81743"/>
            <a:stretch/>
          </p:blipFill>
          <p:spPr bwMode="auto">
            <a:xfrm>
              <a:off x="6770284" y="5321085"/>
              <a:ext cx="1669416" cy="37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909785" y="5578220"/>
              <a:ext cx="0" cy="1271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7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2" y="2708756"/>
            <a:ext cx="2872656" cy="191510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507818" y="3081239"/>
            <a:ext cx="1396894" cy="12016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143966" y="2642314"/>
            <a:ext cx="1814723" cy="19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969591" y="3229076"/>
            <a:ext cx="314036" cy="3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768287" y="4152141"/>
            <a:ext cx="281232" cy="27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213097" y="3943829"/>
            <a:ext cx="121475" cy="11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691884" y="2938126"/>
            <a:ext cx="323145" cy="31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 rot="2940102">
            <a:off x="3155876" y="3716208"/>
            <a:ext cx="52102" cy="457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Basic Example - 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02" y="2561016"/>
            <a:ext cx="2970783" cy="1980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174" y="2561016"/>
            <a:ext cx="2970783" cy="1980522"/>
          </a:xfrm>
          <a:prstGeom prst="rect">
            <a:avLst/>
          </a:prstGeom>
        </p:spPr>
      </p:pic>
      <p:pic>
        <p:nvPicPr>
          <p:cNvPr id="1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b="63772"/>
          <a:stretch/>
        </p:blipFill>
        <p:spPr bwMode="auto">
          <a:xfrm>
            <a:off x="7627620" y="5176848"/>
            <a:ext cx="2583180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96637" y="57950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one layer neural network!</a:t>
            </a:r>
          </a:p>
        </p:txBody>
      </p:sp>
      <p:sp>
        <p:nvSpPr>
          <p:cNvPr id="21" name="Oval 20"/>
          <p:cNvSpPr/>
          <p:nvPr/>
        </p:nvSpPr>
        <p:spPr>
          <a:xfrm>
            <a:off x="6257463" y="5037810"/>
            <a:ext cx="571500" cy="5715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6451455" y="5187943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>
            <a:stCxn id="21" idx="6"/>
          </p:cNvCxnSpPr>
          <p:nvPr/>
        </p:nvCxnSpPr>
        <p:spPr>
          <a:xfrm>
            <a:off x="6828964" y="5323560"/>
            <a:ext cx="69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87306" y="5037810"/>
            <a:ext cx="571500" cy="5715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5" idx="6"/>
            <a:endCxn id="21" idx="2"/>
          </p:cNvCxnSpPr>
          <p:nvPr/>
        </p:nvCxnSpPr>
        <p:spPr>
          <a:xfrm>
            <a:off x="5458807" y="5323560"/>
            <a:ext cx="798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017983" y="4579638"/>
            <a:ext cx="571500" cy="5715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08399" y="5202347"/>
            <a:ext cx="571500" cy="5715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05282" y="5870776"/>
            <a:ext cx="571500" cy="5715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96" name="Straight Arrow Connector 4095"/>
          <p:cNvCxnSpPr>
            <a:stCxn id="29" idx="6"/>
            <a:endCxn id="25" idx="2"/>
          </p:cNvCxnSpPr>
          <p:nvPr/>
        </p:nvCxnSpPr>
        <p:spPr>
          <a:xfrm>
            <a:off x="3589484" y="4865388"/>
            <a:ext cx="1297823" cy="45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99" name="Straight Arrow Connector 4098"/>
          <p:cNvCxnSpPr>
            <a:stCxn id="30" idx="6"/>
            <a:endCxn id="25" idx="2"/>
          </p:cNvCxnSpPr>
          <p:nvPr/>
        </p:nvCxnSpPr>
        <p:spPr>
          <a:xfrm flipV="1">
            <a:off x="3579900" y="5323561"/>
            <a:ext cx="1307407" cy="16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01" name="Straight Arrow Connector 4100"/>
          <p:cNvCxnSpPr>
            <a:stCxn id="31" idx="6"/>
            <a:endCxn id="25" idx="2"/>
          </p:cNvCxnSpPr>
          <p:nvPr/>
        </p:nvCxnSpPr>
        <p:spPr>
          <a:xfrm flipV="1">
            <a:off x="3576782" y="5323560"/>
            <a:ext cx="1310524" cy="83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0" r="11343" b="63772"/>
          <a:stretch/>
        </p:blipFill>
        <p:spPr bwMode="auto">
          <a:xfrm>
            <a:off x="1968500" y="5323094"/>
            <a:ext cx="290513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9" r="3843" b="66846"/>
          <a:stretch/>
        </p:blipFill>
        <p:spPr bwMode="auto">
          <a:xfrm>
            <a:off x="3114675" y="5991692"/>
            <a:ext cx="338137" cy="30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5" r="14507" b="62956"/>
          <a:stretch/>
        </p:blipFill>
        <p:spPr bwMode="auto">
          <a:xfrm>
            <a:off x="3114676" y="5330715"/>
            <a:ext cx="338137" cy="33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8" r="21179" b="70090"/>
          <a:stretch/>
        </p:blipFill>
        <p:spPr bwMode="auto">
          <a:xfrm>
            <a:off x="3151032" y="4703309"/>
            <a:ext cx="350460" cy="2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4" r="927" b="69225"/>
          <a:stretch/>
        </p:blipFill>
        <p:spPr bwMode="auto">
          <a:xfrm>
            <a:off x="1968499" y="5990660"/>
            <a:ext cx="295276" cy="2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Arrow Connector 4102"/>
          <p:cNvCxnSpPr>
            <a:endCxn id="30" idx="2"/>
          </p:cNvCxnSpPr>
          <p:nvPr/>
        </p:nvCxnSpPr>
        <p:spPr>
          <a:xfrm>
            <a:off x="2346961" y="5488097"/>
            <a:ext cx="661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05" name="Straight Arrow Connector 4104"/>
          <p:cNvCxnSpPr>
            <a:endCxn id="31" idx="2"/>
          </p:cNvCxnSpPr>
          <p:nvPr/>
        </p:nvCxnSpPr>
        <p:spPr>
          <a:xfrm>
            <a:off x="2346960" y="6156526"/>
            <a:ext cx="65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146" name="Picture 2" descr="http://latex2png.com/output/latex_fbb43fb42fddf2cbfc4765788e1c4ef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58" y="5194728"/>
            <a:ext cx="255397" cy="26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Suppose we want to determine whether a vehicle is a </a:t>
            </a:r>
            <a:r>
              <a:rPr lang="en-US" b="1" dirty="0"/>
              <a:t>car (0) or semi-truck (1) </a:t>
            </a:r>
            <a:r>
              <a:rPr lang="en-US" dirty="0"/>
              <a:t>based on its </a:t>
            </a:r>
            <a:r>
              <a:rPr lang="en-US" b="1" dirty="0"/>
              <a:t>speed (x1)</a:t>
            </a:r>
            <a:r>
              <a:rPr lang="en-US" dirty="0"/>
              <a:t> and </a:t>
            </a:r>
            <a:r>
              <a:rPr lang="en-US" b="1" dirty="0"/>
              <a:t>weight (x2)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75509" y="2795589"/>
            <a:ext cx="0" cy="148730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59386" y="3546430"/>
            <a:ext cx="2301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We were able to perfectly separate cars and semis, why not use </a:t>
            </a:r>
            <a:r>
              <a:rPr lang="en-US" i="1" dirty="0"/>
              <a:t>one layer</a:t>
            </a:r>
            <a:r>
              <a:rPr lang="en-US" dirty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i="1" dirty="0">
                <a:solidFill>
                  <a:schemeClr val="tx1"/>
                </a:solidFill>
              </a:rPr>
              <a:t>Deep</a:t>
            </a:r>
            <a:r>
              <a:rPr lang="en-US" dirty="0">
                <a:solidFill>
                  <a:schemeClr val="tx1"/>
                </a:solidFill>
              </a:rPr>
              <a:t>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408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7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67" y="3060596"/>
            <a:ext cx="3085869" cy="3187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We were able to perfectly separate cars and semis, why not use </a:t>
            </a:r>
            <a:r>
              <a:rPr lang="en-US" i="1" dirty="0"/>
              <a:t>one layer</a:t>
            </a:r>
            <a:r>
              <a:rPr lang="en-US" dirty="0"/>
              <a:t>?</a:t>
            </a:r>
          </a:p>
          <a:p>
            <a:r>
              <a:rPr lang="en-US" dirty="0"/>
              <a:t>When we </a:t>
            </a:r>
            <a:r>
              <a:rPr lang="en-US" u="sng" dirty="0"/>
              <a:t>cannot separate by drawing a line</a:t>
            </a:r>
            <a:r>
              <a:rPr lang="en-US" dirty="0"/>
              <a:t>, space must be warped </a:t>
            </a:r>
            <a:r>
              <a:rPr lang="en-US" i="1" dirty="0"/>
              <a:t>non-linearly</a:t>
            </a:r>
            <a:endParaRPr lang="en-US" dirty="0"/>
          </a:p>
          <a:p>
            <a:r>
              <a:rPr lang="en-US" dirty="0"/>
              <a:t>By increasing the number of layers, we are increasing the number of ways that space can be transformed to separate the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i="1" dirty="0">
                <a:solidFill>
                  <a:schemeClr val="tx1"/>
                </a:solidFill>
              </a:rPr>
              <a:t>Deep</a:t>
            </a:r>
            <a:r>
              <a:rPr lang="en-US" dirty="0">
                <a:solidFill>
                  <a:schemeClr val="tx1"/>
                </a:solidFill>
              </a:rPr>
              <a:t>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175" name="Rectangle 7174"/>
          <p:cNvSpPr/>
          <p:nvPr/>
        </p:nvSpPr>
        <p:spPr>
          <a:xfrm>
            <a:off x="1562101" y="6248400"/>
            <a:ext cx="52292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cs231n.github.io/neural-networks-1/http://colah.github.io/posts/2014-03-NN-Manifolds-Topology/</a:t>
            </a:r>
            <a:endParaRPr lang="en-US" sz="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473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We were able to perfectly separate cars and semis, why not use </a:t>
            </a:r>
            <a:r>
              <a:rPr lang="en-US" i="1" dirty="0"/>
              <a:t>one layer</a:t>
            </a:r>
            <a:r>
              <a:rPr lang="en-US" dirty="0"/>
              <a:t>?</a:t>
            </a:r>
          </a:p>
          <a:p>
            <a:r>
              <a:rPr lang="en-US" dirty="0"/>
              <a:t>When we </a:t>
            </a:r>
            <a:r>
              <a:rPr lang="en-US" u="sng" dirty="0"/>
              <a:t>cannot separate by drawing a line</a:t>
            </a:r>
            <a:r>
              <a:rPr lang="en-US" dirty="0"/>
              <a:t>, space must be warped </a:t>
            </a:r>
            <a:r>
              <a:rPr lang="en-US" i="1" dirty="0"/>
              <a:t>non-linearly</a:t>
            </a:r>
            <a:endParaRPr lang="en-US" dirty="0"/>
          </a:p>
          <a:p>
            <a:r>
              <a:rPr lang="en-US" dirty="0"/>
              <a:t>By increasing the number of layers, we are increasing the number of ways that space can be transformed to separate the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i="1" dirty="0">
                <a:solidFill>
                  <a:schemeClr val="tx1"/>
                </a:solidFill>
              </a:rPr>
              <a:t>Deep</a:t>
            </a:r>
            <a:r>
              <a:rPr lang="en-US" dirty="0">
                <a:solidFill>
                  <a:schemeClr val="tx1"/>
                </a:solidFill>
              </a:rPr>
              <a:t>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170" name="Picture 2" descr="http://colah.github.io/posts/2014-03-NN-Manifolds-Topology/img/spiral.1-2.2-2-2-2-2-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85" y="3200233"/>
            <a:ext cx="3027853" cy="29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5885237" y="3676073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85237" y="4388237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36656" y="3676073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36656" y="4388237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6"/>
            <a:endCxn id="9" idx="2"/>
          </p:cNvCxnSpPr>
          <p:nvPr/>
        </p:nvCxnSpPr>
        <p:spPr>
          <a:xfrm>
            <a:off x="6291638" y="3879273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  <a:endCxn id="9" idx="2"/>
          </p:cNvCxnSpPr>
          <p:nvPr/>
        </p:nvCxnSpPr>
        <p:spPr>
          <a:xfrm flipV="1">
            <a:off x="6291638" y="3879273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6"/>
            <a:endCxn id="10" idx="2"/>
          </p:cNvCxnSpPr>
          <p:nvPr/>
        </p:nvCxnSpPr>
        <p:spPr>
          <a:xfrm>
            <a:off x="6291638" y="3879273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6"/>
            <a:endCxn id="10" idx="2"/>
          </p:cNvCxnSpPr>
          <p:nvPr/>
        </p:nvCxnSpPr>
        <p:spPr>
          <a:xfrm>
            <a:off x="6291638" y="4591437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582822" y="3672419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582822" y="4384583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23" idx="2"/>
          </p:cNvCxnSpPr>
          <p:nvPr/>
        </p:nvCxnSpPr>
        <p:spPr>
          <a:xfrm>
            <a:off x="7137804" y="3875619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2"/>
          </p:cNvCxnSpPr>
          <p:nvPr/>
        </p:nvCxnSpPr>
        <p:spPr>
          <a:xfrm flipV="1">
            <a:off x="7137804" y="3875619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2"/>
          </p:cNvCxnSpPr>
          <p:nvPr/>
        </p:nvCxnSpPr>
        <p:spPr>
          <a:xfrm>
            <a:off x="7137804" y="3875619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2"/>
          </p:cNvCxnSpPr>
          <p:nvPr/>
        </p:nvCxnSpPr>
        <p:spPr>
          <a:xfrm>
            <a:off x="7137804" y="4587783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120909" y="3676073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20909" y="4388237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098808" y="4016093"/>
            <a:ext cx="406400" cy="406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40219" y="3875619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40219" y="4587783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6"/>
            <a:endCxn id="35" idx="2"/>
          </p:cNvCxnSpPr>
          <p:nvPr/>
        </p:nvCxnSpPr>
        <p:spPr>
          <a:xfrm flipV="1">
            <a:off x="9527310" y="4219293"/>
            <a:ext cx="571499" cy="37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6"/>
            <a:endCxn id="35" idx="2"/>
          </p:cNvCxnSpPr>
          <p:nvPr/>
        </p:nvCxnSpPr>
        <p:spPr>
          <a:xfrm>
            <a:off x="9527310" y="3879273"/>
            <a:ext cx="571499" cy="34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Rectangle 7171"/>
          <p:cNvSpPr/>
          <p:nvPr/>
        </p:nvSpPr>
        <p:spPr>
          <a:xfrm>
            <a:off x="8255934" y="3783085"/>
            <a:ext cx="5132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989223" y="3880237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989223" y="3880237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89223" y="3880237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989223" y="4592401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683623" y="3880237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683623" y="3880237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683623" y="3880237"/>
            <a:ext cx="445019" cy="712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683623" y="4592401"/>
            <a:ext cx="44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3" name="Rectangle 7172"/>
          <p:cNvSpPr/>
          <p:nvPr/>
        </p:nvSpPr>
        <p:spPr>
          <a:xfrm>
            <a:off x="5190837" y="5100401"/>
            <a:ext cx="495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Warp 2D space … until you can separate with a line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62101" y="6248400"/>
            <a:ext cx="52292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cs231n.github.io/neural-networks-1/http://colah.github.io/posts/2014-03-NN-Manifolds-Topology/</a:t>
            </a:r>
            <a:endParaRPr lang="en-US" sz="800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313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3730" y="1585580"/>
            <a:ext cx="8535670" cy="339935"/>
          </a:xfrm>
        </p:spPr>
        <p:txBody>
          <a:bodyPr/>
          <a:lstStyle/>
          <a:p>
            <a:r>
              <a:rPr lang="en-US" dirty="0"/>
              <a:t>The simplest type of neural network is a </a:t>
            </a:r>
            <a:r>
              <a:rPr lang="en-US" i="1" dirty="0"/>
              <a:t>fully connected</a:t>
            </a:r>
            <a:r>
              <a:rPr lang="en-US" dirty="0"/>
              <a:t> (or </a:t>
            </a:r>
            <a:r>
              <a:rPr lang="en-US" i="1" dirty="0"/>
              <a:t>dense)</a:t>
            </a:r>
            <a:r>
              <a:rPr lang="en-US" dirty="0"/>
              <a:t> network.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Fully Connected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3314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2190750"/>
            <a:ext cx="5276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72625" y="6264282"/>
            <a:ext cx="1466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3"/>
              </a:rPr>
              <a:t>opennn.net</a:t>
            </a:r>
            <a:endParaRPr lang="en-US" sz="800" i="1" dirty="0"/>
          </a:p>
          <a:p>
            <a:endParaRPr lang="en-US" sz="800" i="1" dirty="0"/>
          </a:p>
        </p:txBody>
      </p:sp>
      <p:sp>
        <p:nvSpPr>
          <p:cNvPr id="12" name="Oval 11"/>
          <p:cNvSpPr/>
          <p:nvPr/>
        </p:nvSpPr>
        <p:spPr>
          <a:xfrm>
            <a:off x="3181350" y="2505076"/>
            <a:ext cx="1209675" cy="23717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75192" y="2296989"/>
            <a:ext cx="1144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Inputs</a:t>
            </a:r>
          </a:p>
          <a:p>
            <a:pPr algn="ctr"/>
            <a:r>
              <a:rPr lang="en-US" sz="1400" dirty="0"/>
              <a:t>(4 features)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72538" y="2306726"/>
            <a:ext cx="1144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Outputs</a:t>
            </a:r>
          </a:p>
          <a:p>
            <a:pPr algn="ctr"/>
            <a:r>
              <a:rPr lang="en-US" sz="1400" dirty="0"/>
              <a:t>(3 classes)</a:t>
            </a:r>
          </a:p>
        </p:txBody>
      </p:sp>
      <p:sp>
        <p:nvSpPr>
          <p:cNvPr id="16" name="Oval 15"/>
          <p:cNvSpPr/>
          <p:nvPr/>
        </p:nvSpPr>
        <p:spPr>
          <a:xfrm>
            <a:off x="7800977" y="2620397"/>
            <a:ext cx="1209675" cy="191350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50581" y="5292056"/>
            <a:ext cx="289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Hidden layers</a:t>
            </a:r>
          </a:p>
          <a:p>
            <a:pPr algn="ctr"/>
            <a:r>
              <a:rPr lang="en-US" sz="1400" dirty="0"/>
              <a:t>(5 layers, 3-6 neurons per layer)</a:t>
            </a:r>
          </a:p>
        </p:txBody>
      </p:sp>
      <p:sp>
        <p:nvSpPr>
          <p:cNvPr id="19" name="Oval 18"/>
          <p:cNvSpPr/>
          <p:nvPr/>
        </p:nvSpPr>
        <p:spPr>
          <a:xfrm>
            <a:off x="4391024" y="2035970"/>
            <a:ext cx="3409952" cy="3202780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296026" y="4943475"/>
            <a:ext cx="1504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948489" y="4451978"/>
            <a:ext cx="852489" cy="49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491414" y="4356769"/>
            <a:ext cx="309563" cy="58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41382" y="4742183"/>
            <a:ext cx="289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Activation functions</a:t>
            </a:r>
          </a:p>
          <a:p>
            <a:pPr algn="ctr"/>
            <a:r>
              <a:rPr lang="en-US" sz="1400" dirty="0"/>
              <a:t>selected at each layer</a:t>
            </a:r>
          </a:p>
        </p:txBody>
      </p:sp>
    </p:spTree>
    <p:extLst>
      <p:ext uri="{BB962C8B-B14F-4D97-AF65-F5344CB8AC3E}">
        <p14:creationId xmlns:p14="http://schemas.microsoft.com/office/powerpoint/2010/main" val="38120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25" name="Content Placeholder 1"/>
          <p:cNvSpPr txBox="1">
            <a:spLocks/>
          </p:cNvSpPr>
          <p:nvPr/>
        </p:nvSpPr>
        <p:spPr bwMode="auto">
          <a:xfrm>
            <a:off x="1739770" y="1597992"/>
            <a:ext cx="8535670" cy="281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kern="0" dirty="0"/>
              <a:t>Convolutional neural networks (CNNs) are used when the inputs to the model have a </a:t>
            </a:r>
            <a:r>
              <a:rPr lang="en-US" i="1" kern="0" dirty="0"/>
              <a:t>spatial</a:t>
            </a:r>
            <a:r>
              <a:rPr lang="en-US" kern="0" dirty="0"/>
              <a:t> structure that can be leveraged</a:t>
            </a:r>
          </a:p>
          <a:p>
            <a:pPr lvl="1"/>
            <a:r>
              <a:rPr lang="en-US" sz="1300" kern="0" dirty="0">
                <a:solidFill>
                  <a:schemeClr val="accent4">
                    <a:lumMod val="75000"/>
                  </a:schemeClr>
                </a:solidFill>
              </a:rPr>
              <a:t>Pixels of an image that are close to each other are more related than those on opposite sides of the image</a:t>
            </a:r>
          </a:p>
          <a:p>
            <a:pPr lvl="1"/>
            <a:r>
              <a:rPr lang="en-US" sz="1300" kern="0" dirty="0">
                <a:solidFill>
                  <a:schemeClr val="accent1">
                    <a:lumMod val="75000"/>
                  </a:schemeClr>
                </a:solidFill>
              </a:rPr>
              <a:t>For the bikeshare problem, the inputs (weather, day, </a:t>
            </a:r>
            <a:r>
              <a:rPr lang="en-US" sz="1300" kern="0" dirty="0" err="1">
                <a:solidFill>
                  <a:schemeClr val="accent1">
                    <a:lumMod val="75000"/>
                  </a:schemeClr>
                </a:solidFill>
              </a:rPr>
              <a:t>windspeed</a:t>
            </a:r>
            <a:r>
              <a:rPr lang="en-US" sz="1300" kern="0" dirty="0">
                <a:solidFill>
                  <a:schemeClr val="accent1">
                    <a:lumMod val="75000"/>
                  </a:schemeClr>
                </a:solidFill>
              </a:rPr>
              <a:t>, etc.) could be shuffled in any order</a:t>
            </a:r>
          </a:p>
          <a:p>
            <a:r>
              <a:rPr lang="en-US" sz="1600" kern="0" dirty="0"/>
              <a:t>Rather than connecting every input to an activation (as in a traditional NN), </a:t>
            </a:r>
            <a:r>
              <a:rPr lang="en-US" sz="1600" i="1" kern="0" dirty="0"/>
              <a:t>convolutional layers</a:t>
            </a:r>
            <a:r>
              <a:rPr lang="en-US" sz="1600" kern="0" dirty="0"/>
              <a:t> slide a small </a:t>
            </a:r>
            <a:r>
              <a:rPr lang="en-US" sz="1600" i="1" kern="0" dirty="0"/>
              <a:t>kernel</a:t>
            </a:r>
            <a:r>
              <a:rPr lang="en-US" sz="1600" kern="0" dirty="0"/>
              <a:t> across the inputs</a:t>
            </a:r>
          </a:p>
          <a:p>
            <a:r>
              <a:rPr lang="en-US" sz="1600" kern="0" dirty="0"/>
              <a:t>The kernel weights are what is learned by training the network – this process is effectively learning the best </a:t>
            </a:r>
            <a:r>
              <a:rPr lang="en-US" sz="1600" i="1" kern="0" dirty="0"/>
              <a:t>filters</a:t>
            </a:r>
            <a:r>
              <a:rPr lang="en-US" sz="1600" kern="0" dirty="0"/>
              <a:t> that are used to generate features</a:t>
            </a:r>
          </a:p>
          <a:p>
            <a:r>
              <a:rPr lang="en-US" sz="1600" kern="0" dirty="0"/>
              <a:t>The end of the CNN is a usually a traditional </a:t>
            </a:r>
            <a:r>
              <a:rPr lang="en-US" sz="1600" i="1" kern="0" dirty="0"/>
              <a:t>fully connected</a:t>
            </a:r>
            <a:r>
              <a:rPr lang="en-US" sz="1600" kern="0" dirty="0"/>
              <a:t> network, used to perform classification on the newly generated features</a:t>
            </a:r>
          </a:p>
          <a:p>
            <a:pPr lvl="1"/>
            <a:endParaRPr lang="en-US" sz="1300" kern="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 descr="Fig. 3. The operation of the convolutional layer  &#10;    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91" y="4532146"/>
            <a:ext cx="1948815" cy="16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524000" y="6273680"/>
            <a:ext cx="5562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3"/>
              </a:rPr>
              <a:t>https://www.researchgate.net/figure/284811415_fig3_Fig-3-The-operation-of-the-convolutional-layer</a:t>
            </a:r>
            <a:endParaRPr lang="en-US" sz="800" i="1" dirty="0"/>
          </a:p>
          <a:p>
            <a:endParaRPr lang="en-US" sz="800" i="1" dirty="0"/>
          </a:p>
        </p:txBody>
      </p:sp>
      <p:pic>
        <p:nvPicPr>
          <p:cNvPr id="1028" name="Picture 4" descr="Edge det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360" y="4731566"/>
            <a:ext cx="1402080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ge det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91" y="5125901"/>
            <a:ext cx="61341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olah.github.io/posts/2014-07-Understanding-Convolutions/img/Gimp-Blur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3"/>
          <a:stretch/>
        </p:blipFill>
        <p:spPr bwMode="auto">
          <a:xfrm>
            <a:off x="6465142" y="4731566"/>
            <a:ext cx="1394758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907020" y="6289435"/>
            <a:ext cx="3008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7"/>
              </a:rPr>
              <a:t>https://docs.gimp.org/en/plug-in-convmatrix.html</a:t>
            </a:r>
            <a:endParaRPr lang="en-US" sz="800" i="1" dirty="0"/>
          </a:p>
          <a:p>
            <a:endParaRPr lang="en-US" sz="800" i="1" dirty="0"/>
          </a:p>
        </p:txBody>
      </p:sp>
      <p:sp>
        <p:nvSpPr>
          <p:cNvPr id="27" name="Rectangle 26"/>
          <p:cNvSpPr/>
          <p:nvPr/>
        </p:nvSpPr>
        <p:spPr>
          <a:xfrm>
            <a:off x="7424872" y="4475851"/>
            <a:ext cx="17940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0" dirty="0"/>
              <a:t>Example edge detection filter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10800" y="6477002"/>
            <a:ext cx="381000" cy="380998"/>
          </a:xfrm>
        </p:spPr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Swimming Pool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54" y="364331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6" y="364331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6" y="173355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054" y="173355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364331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574" y="364331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225" y="173355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3574" y="173355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468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/>
          <a:srcRect l="30159" t="53077" r="51839" b="28970"/>
          <a:stretch/>
        </p:blipFill>
        <p:spPr>
          <a:xfrm>
            <a:off x="6660111" y="4020018"/>
            <a:ext cx="837606" cy="8353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/>
          <a:srcRect l="30159" t="53077" r="51839" b="28970"/>
          <a:stretch/>
        </p:blipFill>
        <p:spPr>
          <a:xfrm>
            <a:off x="6601889" y="4064158"/>
            <a:ext cx="837606" cy="83534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/>
          <a:srcRect l="30159" t="53077" r="51839" b="28970"/>
          <a:stretch/>
        </p:blipFill>
        <p:spPr>
          <a:xfrm>
            <a:off x="6543667" y="4103865"/>
            <a:ext cx="837606" cy="83534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3"/>
          <a:srcRect l="4904" t="55576" r="76744" b="7885"/>
          <a:stretch/>
        </p:blipFill>
        <p:spPr>
          <a:xfrm>
            <a:off x="3500739" y="4012801"/>
            <a:ext cx="839167" cy="83534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3"/>
          <a:srcRect l="4904" t="55576" r="76744" b="7885"/>
          <a:stretch/>
        </p:blipFill>
        <p:spPr>
          <a:xfrm>
            <a:off x="3452832" y="4063287"/>
            <a:ext cx="839167" cy="83534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3"/>
          <a:srcRect l="4904" t="55576" r="76744" b="7885"/>
          <a:stretch/>
        </p:blipFill>
        <p:spPr>
          <a:xfrm>
            <a:off x="3404925" y="4118416"/>
            <a:ext cx="839167" cy="835342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649478" y="1532274"/>
            <a:ext cx="8535670" cy="24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1500" i="1" kern="0" dirty="0">
                <a:solidFill>
                  <a:schemeClr val="accent4">
                    <a:lumMod val="75000"/>
                  </a:schemeClr>
                </a:solidFill>
              </a:rPr>
              <a:t>Convolutional layer</a:t>
            </a:r>
            <a:r>
              <a:rPr lang="en-US" sz="1500" i="1" kern="0" dirty="0"/>
              <a:t> </a:t>
            </a:r>
            <a:r>
              <a:rPr lang="en-US" sz="1500" b="1" kern="0" dirty="0"/>
              <a:t>C(K,D)</a:t>
            </a:r>
            <a:r>
              <a:rPr lang="en-US" sz="1500" kern="0" dirty="0"/>
              <a:t> – A convolutional layer learns </a:t>
            </a:r>
            <a:r>
              <a:rPr lang="en-US" sz="1500" b="1" kern="0" dirty="0"/>
              <a:t>D</a:t>
            </a:r>
            <a:r>
              <a:rPr lang="en-US" sz="1500" kern="0" dirty="0"/>
              <a:t> filters, each one defined by a set of </a:t>
            </a:r>
            <a:r>
              <a:rPr lang="en-US" sz="1500" b="1" kern="0" dirty="0"/>
              <a:t>K</a:t>
            </a:r>
            <a:r>
              <a:rPr lang="en-US" sz="1500" kern="0" dirty="0"/>
              <a:t> x </a:t>
            </a:r>
            <a:r>
              <a:rPr lang="en-US" sz="1500" b="1" kern="0" dirty="0"/>
              <a:t>K</a:t>
            </a:r>
            <a:r>
              <a:rPr lang="en-US" sz="1500" kern="0" dirty="0"/>
              <a:t> weights that are slid across the input before passing through a nonlinear activation</a:t>
            </a:r>
          </a:p>
          <a:p>
            <a:r>
              <a:rPr lang="en-US" sz="1500" i="1" kern="0" dirty="0">
                <a:solidFill>
                  <a:schemeClr val="accent2"/>
                </a:solidFill>
              </a:rPr>
              <a:t>Max pooling layer </a:t>
            </a:r>
            <a:r>
              <a:rPr lang="en-US" sz="1500" b="1" kern="0" dirty="0"/>
              <a:t>M(W)</a:t>
            </a:r>
            <a:r>
              <a:rPr lang="en-US" sz="1500" kern="0" dirty="0"/>
              <a:t> – </a:t>
            </a:r>
            <a:r>
              <a:rPr lang="en-US" sz="1500" kern="0" dirty="0" err="1"/>
              <a:t>Downsample</a:t>
            </a:r>
            <a:r>
              <a:rPr lang="en-US" sz="1500" kern="0" dirty="0"/>
              <a:t> by taking the maximum value in each </a:t>
            </a:r>
            <a:r>
              <a:rPr lang="en-US" sz="1500" b="1" kern="0" dirty="0"/>
              <a:t>W</a:t>
            </a:r>
            <a:r>
              <a:rPr lang="en-US" sz="1500" kern="0" dirty="0"/>
              <a:t> x </a:t>
            </a:r>
            <a:r>
              <a:rPr lang="en-US" sz="1500" b="1" kern="0" dirty="0"/>
              <a:t>W</a:t>
            </a:r>
            <a:r>
              <a:rPr lang="en-US" sz="1500" kern="0" dirty="0"/>
              <a:t> square</a:t>
            </a:r>
          </a:p>
          <a:p>
            <a:r>
              <a:rPr lang="en-US" sz="1500" i="1" kern="0" dirty="0">
                <a:solidFill>
                  <a:schemeClr val="accent1">
                    <a:lumMod val="75000"/>
                  </a:schemeClr>
                </a:solidFill>
              </a:rPr>
              <a:t>Dropout layer </a:t>
            </a:r>
            <a:r>
              <a:rPr lang="en-US" sz="1500" b="1" kern="0" dirty="0"/>
              <a:t>D(P) </a:t>
            </a:r>
            <a:r>
              <a:rPr lang="en-US" sz="1500" kern="0" dirty="0"/>
              <a:t>– In each iteration, remove each connection with probability </a:t>
            </a:r>
            <a:r>
              <a:rPr lang="en-US" sz="1500" b="1" kern="0" dirty="0"/>
              <a:t>P</a:t>
            </a:r>
            <a:r>
              <a:rPr lang="en-US" sz="1500" kern="0" dirty="0"/>
              <a:t> to prevent overfitting</a:t>
            </a:r>
          </a:p>
          <a:p>
            <a:r>
              <a:rPr lang="en-US" sz="1500" i="1" kern="0" dirty="0">
                <a:solidFill>
                  <a:schemeClr val="accent6">
                    <a:lumMod val="75000"/>
                  </a:schemeClr>
                </a:solidFill>
              </a:rPr>
              <a:t>Fully connected layer </a:t>
            </a:r>
            <a:r>
              <a:rPr lang="en-US" sz="1500" b="1" kern="0" dirty="0"/>
              <a:t>F(N)</a:t>
            </a:r>
            <a:r>
              <a:rPr lang="en-US" sz="1500" kern="0" dirty="0"/>
              <a:t> – At the end of the network use fully connected (or </a:t>
            </a:r>
            <a:r>
              <a:rPr lang="en-US" sz="1500" i="1" kern="0" dirty="0"/>
              <a:t>dense</a:t>
            </a:r>
            <a:r>
              <a:rPr lang="en-US" sz="1500" kern="0" dirty="0"/>
              <a:t>) layers of </a:t>
            </a:r>
            <a:r>
              <a:rPr lang="en-US" sz="1500" b="1" kern="0" dirty="0"/>
              <a:t>N </a:t>
            </a:r>
            <a:r>
              <a:rPr lang="en-US" sz="1500" kern="0" dirty="0"/>
              <a:t>nodes to classify the features generated by the convolutional layers</a:t>
            </a:r>
          </a:p>
          <a:p>
            <a:r>
              <a:rPr lang="en-US" sz="1500" i="1" kern="0" dirty="0"/>
              <a:t>Regularization </a:t>
            </a:r>
            <a:r>
              <a:rPr lang="en-US" sz="1500" b="1" kern="0" dirty="0"/>
              <a:t>R(F) </a:t>
            </a:r>
            <a:r>
              <a:rPr lang="en-US" sz="1500" kern="0" dirty="0"/>
              <a:t>– In order to prevent overfitting, a layer may impose a penalty </a:t>
            </a:r>
            <a:r>
              <a:rPr lang="en-US" sz="1500" b="1" kern="0" dirty="0"/>
              <a:t>F </a:t>
            </a:r>
            <a:r>
              <a:rPr lang="en-US" sz="1500" kern="0" dirty="0"/>
              <a:t>on the size of weights</a:t>
            </a:r>
            <a:endParaRPr lang="en-US" sz="1500" i="1" kern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Swimming Pool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0184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CNN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3" name="Rectangle: Rounded Corners 22"/>
          <p:cNvSpPr/>
          <p:nvPr/>
        </p:nvSpPr>
        <p:spPr>
          <a:xfrm>
            <a:off x="1903731" y="5199263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C(3,8)</a:t>
            </a:r>
          </a:p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R(.002)</a:t>
            </a:r>
          </a:p>
        </p:txBody>
      </p:sp>
      <p:sp>
        <p:nvSpPr>
          <p:cNvPr id="58" name="Rectangle: Rounded Corners 57"/>
          <p:cNvSpPr/>
          <p:nvPr/>
        </p:nvSpPr>
        <p:spPr>
          <a:xfrm>
            <a:off x="2683613" y="5197228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C(3,8)</a:t>
            </a:r>
          </a:p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R(.002)</a:t>
            </a:r>
          </a:p>
        </p:txBody>
      </p:sp>
      <p:sp>
        <p:nvSpPr>
          <p:cNvPr id="59" name="Rectangle: Rounded Corners 58"/>
          <p:cNvSpPr/>
          <p:nvPr/>
        </p:nvSpPr>
        <p:spPr>
          <a:xfrm>
            <a:off x="3445911" y="5197228"/>
            <a:ext cx="648777" cy="7008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M(2)</a:t>
            </a:r>
          </a:p>
        </p:txBody>
      </p:sp>
      <p:cxnSp>
        <p:nvCxnSpPr>
          <p:cNvPr id="60" name="Straight Arrow Connector 59"/>
          <p:cNvCxnSpPr>
            <a:stCxn id="58" idx="3"/>
            <a:endCxn id="59" idx="1"/>
          </p:cNvCxnSpPr>
          <p:nvPr/>
        </p:nvCxnSpPr>
        <p:spPr>
          <a:xfrm>
            <a:off x="3332390" y="5547664"/>
            <a:ext cx="113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4226578" y="5199263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D(0.25)</a:t>
            </a:r>
          </a:p>
        </p:txBody>
      </p:sp>
      <p:sp>
        <p:nvSpPr>
          <p:cNvPr id="62" name="Rectangle: Rounded Corners 61"/>
          <p:cNvSpPr/>
          <p:nvPr/>
        </p:nvSpPr>
        <p:spPr>
          <a:xfrm>
            <a:off x="5015252" y="5199263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C(3,16)</a:t>
            </a:r>
          </a:p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R(.002)</a:t>
            </a:r>
          </a:p>
        </p:txBody>
      </p:sp>
      <p:cxnSp>
        <p:nvCxnSpPr>
          <p:cNvPr id="63" name="Straight Arrow Connector 62"/>
          <p:cNvCxnSpPr>
            <a:stCxn id="61" idx="3"/>
            <a:endCxn id="62" idx="1"/>
          </p:cNvCxnSpPr>
          <p:nvPr/>
        </p:nvCxnSpPr>
        <p:spPr>
          <a:xfrm>
            <a:off x="4875355" y="5549699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/>
          <p:cNvSpPr/>
          <p:nvPr/>
        </p:nvSpPr>
        <p:spPr>
          <a:xfrm>
            <a:off x="5803926" y="5194745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C(3,16)</a:t>
            </a:r>
          </a:p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R(.002)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6592600" y="5194745"/>
            <a:ext cx="648777" cy="7008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M(2)</a:t>
            </a:r>
          </a:p>
        </p:txBody>
      </p:sp>
      <p:cxnSp>
        <p:nvCxnSpPr>
          <p:cNvPr id="68" name="Straight Arrow Connector 67"/>
          <p:cNvCxnSpPr>
            <a:stCxn id="66" idx="3"/>
            <a:endCxn id="67" idx="1"/>
          </p:cNvCxnSpPr>
          <p:nvPr/>
        </p:nvCxnSpPr>
        <p:spPr>
          <a:xfrm>
            <a:off x="6452703" y="5545181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: Rounded Corners 68"/>
          <p:cNvSpPr/>
          <p:nvPr/>
        </p:nvSpPr>
        <p:spPr>
          <a:xfrm>
            <a:off x="7381274" y="5192710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D(0.25)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8169948" y="5192710"/>
            <a:ext cx="648777" cy="700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F(32)</a:t>
            </a:r>
          </a:p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R(.01)</a:t>
            </a:r>
          </a:p>
        </p:txBody>
      </p:sp>
      <p:cxnSp>
        <p:nvCxnSpPr>
          <p:cNvPr id="71" name="Straight Arrow Connector 70"/>
          <p:cNvCxnSpPr>
            <a:stCxn id="69" idx="3"/>
            <a:endCxn id="70" idx="1"/>
          </p:cNvCxnSpPr>
          <p:nvPr/>
        </p:nvCxnSpPr>
        <p:spPr>
          <a:xfrm>
            <a:off x="8030051" y="5543146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/>
          <p:cNvSpPr/>
          <p:nvPr/>
        </p:nvSpPr>
        <p:spPr>
          <a:xfrm>
            <a:off x="8950615" y="5194745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D(0.5)</a:t>
            </a:r>
          </a:p>
        </p:txBody>
      </p:sp>
      <p:cxnSp>
        <p:nvCxnSpPr>
          <p:cNvPr id="74" name="Straight Arrow Connector 73"/>
          <p:cNvCxnSpPr>
            <a:stCxn id="72" idx="3"/>
            <a:endCxn id="94" idx="1"/>
          </p:cNvCxnSpPr>
          <p:nvPr/>
        </p:nvCxnSpPr>
        <p:spPr>
          <a:xfrm flipV="1">
            <a:off x="9599391" y="5540869"/>
            <a:ext cx="183172" cy="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3" idx="3"/>
            <a:endCxn id="58" idx="1"/>
          </p:cNvCxnSpPr>
          <p:nvPr/>
        </p:nvCxnSpPr>
        <p:spPr>
          <a:xfrm flipV="1">
            <a:off x="2552508" y="5547665"/>
            <a:ext cx="131105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4094687" y="5547665"/>
            <a:ext cx="131890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2" idx="3"/>
            <a:endCxn id="66" idx="1"/>
          </p:cNvCxnSpPr>
          <p:nvPr/>
        </p:nvCxnSpPr>
        <p:spPr>
          <a:xfrm flipV="1">
            <a:off x="5664029" y="5545181"/>
            <a:ext cx="139897" cy="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7" idx="3"/>
            <a:endCxn id="69" idx="1"/>
          </p:cNvCxnSpPr>
          <p:nvPr/>
        </p:nvCxnSpPr>
        <p:spPr>
          <a:xfrm flipV="1">
            <a:off x="7241377" y="5543147"/>
            <a:ext cx="139897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0" idx="3"/>
            <a:endCxn id="72" idx="1"/>
          </p:cNvCxnSpPr>
          <p:nvPr/>
        </p:nvCxnSpPr>
        <p:spPr>
          <a:xfrm>
            <a:off x="8818724" y="5543147"/>
            <a:ext cx="131890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: Rounded Corners 93"/>
          <p:cNvSpPr/>
          <p:nvPr/>
        </p:nvSpPr>
        <p:spPr>
          <a:xfrm>
            <a:off x="9782564" y="5190432"/>
            <a:ext cx="648777" cy="700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n w="0"/>
                <a:solidFill>
                  <a:schemeClr val="tx1"/>
                </a:solidFill>
              </a:rPr>
              <a:t>F(1)</a:t>
            </a:r>
          </a:p>
        </p:txBody>
      </p:sp>
      <p:sp>
        <p:nvSpPr>
          <p:cNvPr id="98" name="Left Brace 97"/>
          <p:cNvSpPr/>
          <p:nvPr/>
        </p:nvSpPr>
        <p:spPr>
          <a:xfrm rot="16200000">
            <a:off x="4851523" y="2981715"/>
            <a:ext cx="209147" cy="614790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896789" y="6147427"/>
            <a:ext cx="219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Feature Generation</a:t>
            </a:r>
          </a:p>
        </p:txBody>
      </p:sp>
      <p:sp>
        <p:nvSpPr>
          <p:cNvPr id="100" name="Left Brace 99"/>
          <p:cNvSpPr/>
          <p:nvPr/>
        </p:nvSpPr>
        <p:spPr>
          <a:xfrm rot="16200000">
            <a:off x="9196856" y="4925757"/>
            <a:ext cx="207577" cy="226139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8487745" y="6149064"/>
            <a:ext cx="162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Classification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/>
          <a:srcRect l="4904" t="55576" r="76744" b="7885"/>
          <a:stretch/>
        </p:blipFill>
        <p:spPr>
          <a:xfrm>
            <a:off x="3350715" y="4162820"/>
            <a:ext cx="839167" cy="83534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"/>
          <a:srcRect l="30159" t="53077" r="51839" b="28970"/>
          <a:stretch/>
        </p:blipFill>
        <p:spPr>
          <a:xfrm>
            <a:off x="6496578" y="4162820"/>
            <a:ext cx="837606" cy="83534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85" y="4157496"/>
            <a:ext cx="840667" cy="840667"/>
          </a:xfrm>
          <a:prstGeom prst="rect">
            <a:avLst/>
          </a:prstGeom>
        </p:spPr>
      </p:pic>
      <p:cxnSp>
        <p:nvCxnSpPr>
          <p:cNvPr id="113" name="Straight Arrow Connector 112"/>
          <p:cNvCxnSpPr>
            <a:stCxn id="104" idx="2"/>
            <a:endCxn id="23" idx="0"/>
          </p:cNvCxnSpPr>
          <p:nvPr/>
        </p:nvCxnSpPr>
        <p:spPr>
          <a:xfrm>
            <a:off x="2228119" y="4998163"/>
            <a:ext cx="1" cy="20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9" idx="0"/>
            <a:endCxn id="102" idx="2"/>
          </p:cNvCxnSpPr>
          <p:nvPr/>
        </p:nvCxnSpPr>
        <p:spPr>
          <a:xfrm flipH="1" flipV="1">
            <a:off x="3770299" y="4998162"/>
            <a:ext cx="1" cy="19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7" idx="0"/>
            <a:endCxn id="103" idx="2"/>
          </p:cNvCxnSpPr>
          <p:nvPr/>
        </p:nvCxnSpPr>
        <p:spPr>
          <a:xfrm flipH="1" flipV="1">
            <a:off x="6915382" y="4998163"/>
            <a:ext cx="1607" cy="19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9568427" y="4562472"/>
            <a:ext cx="9781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kern="0" dirty="0"/>
              <a:t>P(pool) = 0.99</a:t>
            </a:r>
            <a:endParaRPr lang="en-US" sz="1100" dirty="0"/>
          </a:p>
        </p:txBody>
      </p:sp>
      <p:cxnSp>
        <p:nvCxnSpPr>
          <p:cNvPr id="130" name="Straight Arrow Connector 129"/>
          <p:cNvCxnSpPr>
            <a:stCxn id="94" idx="0"/>
            <a:endCxn id="129" idx="2"/>
          </p:cNvCxnSpPr>
          <p:nvPr/>
        </p:nvCxnSpPr>
        <p:spPr>
          <a:xfrm flipH="1" flipV="1">
            <a:off x="10057504" y="4824082"/>
            <a:ext cx="49449" cy="36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>
          <a:xfrm rot="2946045">
            <a:off x="7373456" y="4749570"/>
            <a:ext cx="139512" cy="437120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30001" y="4925941"/>
            <a:ext cx="5068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n w="0"/>
              </a:rPr>
              <a:t>8 filters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488736" y="4890440"/>
            <a:ext cx="5581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n w="0"/>
              </a:rPr>
              <a:t>16 filters</a:t>
            </a:r>
            <a:endParaRPr lang="en-US" dirty="0"/>
          </a:p>
        </p:txBody>
      </p:sp>
      <p:sp>
        <p:nvSpPr>
          <p:cNvPr id="49" name="Right Brace 48"/>
          <p:cNvSpPr/>
          <p:nvPr/>
        </p:nvSpPr>
        <p:spPr>
          <a:xfrm rot="2946045">
            <a:off x="4236907" y="4762239"/>
            <a:ext cx="139512" cy="437120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3730" y="1148311"/>
            <a:ext cx="8535670" cy="5113944"/>
          </a:xfrm>
        </p:spPr>
        <p:txBody>
          <a:bodyPr/>
          <a:lstStyle/>
          <a:p>
            <a:r>
              <a:rPr lang="en-US" sz="1600" b="1" dirty="0"/>
              <a:t>Project Summary</a:t>
            </a:r>
          </a:p>
          <a:p>
            <a:r>
              <a:rPr lang="en-US" sz="1600" b="1" dirty="0"/>
              <a:t>Introduction to Neural Networks</a:t>
            </a:r>
          </a:p>
          <a:p>
            <a:pPr lvl="1"/>
            <a:r>
              <a:rPr lang="en-US" sz="1600" i="1" dirty="0"/>
              <a:t>Basic example</a:t>
            </a:r>
          </a:p>
          <a:p>
            <a:pPr lvl="1"/>
            <a:r>
              <a:rPr lang="en-US" sz="1600" i="1" dirty="0"/>
              <a:t>Fully connected networks</a:t>
            </a:r>
          </a:p>
          <a:p>
            <a:pPr lvl="1"/>
            <a:r>
              <a:rPr lang="en-US" sz="1600" i="1" dirty="0"/>
              <a:t>Convolutional neural networks</a:t>
            </a:r>
          </a:p>
          <a:p>
            <a:r>
              <a:rPr lang="en-US" sz="1600" b="1" dirty="0"/>
              <a:t>Swimming Pool Classification</a:t>
            </a:r>
          </a:p>
          <a:p>
            <a:pPr lvl="1"/>
            <a:r>
              <a:rPr lang="en-US" sz="1600" i="1" dirty="0"/>
              <a:t>Architecture</a:t>
            </a:r>
          </a:p>
          <a:p>
            <a:pPr lvl="1"/>
            <a:r>
              <a:rPr lang="en-US" sz="1600" i="1" dirty="0"/>
              <a:t>Results</a:t>
            </a:r>
          </a:p>
          <a:p>
            <a:r>
              <a:rPr lang="en-US" sz="1600" b="1" dirty="0"/>
              <a:t>Solar Panel Classification</a:t>
            </a:r>
          </a:p>
          <a:p>
            <a:pPr lvl="1"/>
            <a:r>
              <a:rPr lang="en-US" sz="1600" i="1" dirty="0"/>
              <a:t>Challenges</a:t>
            </a:r>
          </a:p>
          <a:p>
            <a:pPr lvl="1"/>
            <a:r>
              <a:rPr lang="en-US" sz="1600" i="1" dirty="0"/>
              <a:t>Architecture</a:t>
            </a:r>
          </a:p>
          <a:p>
            <a:pPr lvl="1"/>
            <a:r>
              <a:rPr lang="en-US" sz="1600" i="1" dirty="0"/>
              <a:t>Results</a:t>
            </a:r>
          </a:p>
          <a:p>
            <a:r>
              <a:rPr lang="en-US" sz="1600" b="1" dirty="0"/>
              <a:t>Technical Details</a:t>
            </a:r>
          </a:p>
          <a:p>
            <a:pPr lvl="1"/>
            <a:r>
              <a:rPr lang="en-US" sz="1600" i="1" dirty="0"/>
              <a:t>Python/</a:t>
            </a:r>
            <a:r>
              <a:rPr lang="en-US" sz="1600" i="1" dirty="0" err="1"/>
              <a:t>Jupyter</a:t>
            </a:r>
            <a:r>
              <a:rPr lang="en-US" sz="1600" i="1" dirty="0"/>
              <a:t>/</a:t>
            </a:r>
            <a:r>
              <a:rPr lang="en-US" sz="1600" i="1" dirty="0" err="1"/>
              <a:t>Keras</a:t>
            </a:r>
            <a:endParaRPr lang="en-US" sz="1600" i="1" dirty="0"/>
          </a:p>
          <a:p>
            <a:pPr lvl="1"/>
            <a:r>
              <a:rPr lang="en-US" sz="1600" i="1" dirty="0"/>
              <a:t>Parameter tuning</a:t>
            </a:r>
          </a:p>
          <a:p>
            <a:pPr lvl="1"/>
            <a:r>
              <a:rPr lang="en-US" sz="1600" i="1" dirty="0"/>
              <a:t>Tips &amp; Tricks</a:t>
            </a:r>
          </a:p>
          <a:p>
            <a:pPr lvl="1"/>
            <a:r>
              <a:rPr lang="en-US" sz="1600" i="1" dirty="0"/>
              <a:t>What’s Next?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5630" y="1541780"/>
            <a:ext cx="8535670" cy="4470400"/>
          </a:xfrm>
        </p:spPr>
        <p:txBody>
          <a:bodyPr/>
          <a:lstStyle/>
          <a:p>
            <a:r>
              <a:rPr lang="en-US" dirty="0"/>
              <a:t>Dataset: 186 images, 30 x 30 pixels, 93 pool, 93 no pool</a:t>
            </a:r>
          </a:p>
          <a:p>
            <a:r>
              <a:rPr lang="en-US" dirty="0"/>
              <a:t>Selected a random 33% for hold out testing (62 images)</a:t>
            </a:r>
          </a:p>
          <a:p>
            <a:r>
              <a:rPr lang="en-US" dirty="0"/>
              <a:t>During training, used 10% for validation to identify and avoid overfitting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1" y="2733451"/>
            <a:ext cx="5287645" cy="35727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00951" y="3618748"/>
            <a:ext cx="3171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Test Accuracy: 98%</a:t>
            </a:r>
          </a:p>
          <a:p>
            <a:r>
              <a:rPr lang="en-US" i="1" dirty="0"/>
              <a:t>Chance Accuracy: 53%</a:t>
            </a:r>
          </a:p>
          <a:p>
            <a:r>
              <a:rPr lang="en-US" i="1" dirty="0"/>
              <a:t>Pool Samples: 29</a:t>
            </a:r>
          </a:p>
          <a:p>
            <a:r>
              <a:rPr lang="en-US" i="1" dirty="0"/>
              <a:t>No Pool Samples: 33</a:t>
            </a:r>
          </a:p>
          <a:p>
            <a:r>
              <a:rPr lang="en-US" i="1" dirty="0"/>
              <a:t>Misses: 0</a:t>
            </a:r>
          </a:p>
          <a:p>
            <a:r>
              <a:rPr lang="en-US" i="1" dirty="0"/>
              <a:t>False Alarms: 1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410" y="1011115"/>
            <a:ext cx="8535670" cy="521159"/>
          </a:xfrm>
        </p:spPr>
        <p:txBody>
          <a:bodyPr/>
          <a:lstStyle/>
          <a:p>
            <a:r>
              <a:rPr lang="en-US" dirty="0"/>
              <a:t>Swimming Pool Classification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86411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10800" y="6477002"/>
            <a:ext cx="381000" cy="380998"/>
          </a:xfrm>
        </p:spPr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20" y="1871385"/>
            <a:ext cx="1760697" cy="1760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42" y="3939819"/>
            <a:ext cx="2868530" cy="1434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62" y="2028678"/>
            <a:ext cx="2879406" cy="14397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319" y="3828533"/>
            <a:ext cx="1760697" cy="1760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730" y="3943154"/>
            <a:ext cx="1349374" cy="13493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730" y="2061965"/>
            <a:ext cx="1349374" cy="13493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53951" t="49594" r="27147" b="47556"/>
          <a:stretch/>
        </p:blipFill>
        <p:spPr>
          <a:xfrm>
            <a:off x="8618453" y="2083079"/>
            <a:ext cx="1980085" cy="298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54098" t="50189" r="27148" b="47215"/>
          <a:stretch/>
        </p:blipFill>
        <p:spPr>
          <a:xfrm>
            <a:off x="8678926" y="4155586"/>
            <a:ext cx="1829904" cy="25336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788666" y="2706569"/>
            <a:ext cx="487446" cy="152479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7"/>
          </p:cNvCxnSpPr>
          <p:nvPr/>
        </p:nvCxnSpPr>
        <p:spPr>
          <a:xfrm flipV="1">
            <a:off x="8204727" y="2381530"/>
            <a:ext cx="748766" cy="347369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788666" y="4642920"/>
            <a:ext cx="487446" cy="152479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7"/>
          </p:cNvCxnSpPr>
          <p:nvPr/>
        </p:nvCxnSpPr>
        <p:spPr>
          <a:xfrm flipV="1">
            <a:off x="8204727" y="4401701"/>
            <a:ext cx="748766" cy="263549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 rot="16200000">
            <a:off x="4941272" y="3951489"/>
            <a:ext cx="209147" cy="286420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881882" y="5489067"/>
            <a:ext cx="230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Early filters find high-level features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26438" y="3525422"/>
            <a:ext cx="8515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smoothing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341391" y="3523870"/>
            <a:ext cx="1121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edge detection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1905" y="3751551"/>
            <a:ext cx="160020" cy="40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118028" y="3239603"/>
            <a:ext cx="432698" cy="32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6200000">
            <a:off x="7706373" y="4640509"/>
            <a:ext cx="209147" cy="18974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477949" y="5691720"/>
            <a:ext cx="268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Later filters find differentiating features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7878" y="1585957"/>
            <a:ext cx="276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First Conv Layer Outputs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10799" y="1505736"/>
            <a:ext cx="276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Last Conv Layer Outputs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9340" y="1568966"/>
            <a:ext cx="276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Inputs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8407" y="1011115"/>
            <a:ext cx="8535670" cy="521159"/>
          </a:xfrm>
        </p:spPr>
        <p:txBody>
          <a:bodyPr/>
          <a:lstStyle/>
          <a:p>
            <a:r>
              <a:rPr lang="en-US" dirty="0"/>
              <a:t>Swimming Pool Classification</a:t>
            </a:r>
          </a:p>
        </p:txBody>
      </p:sp>
      <p:sp>
        <p:nvSpPr>
          <p:cNvPr id="32" name="Title 3"/>
          <p:cNvSpPr>
            <a:spLocks noGrp="1"/>
          </p:cNvSpPr>
          <p:nvPr>
            <p:ph type="title"/>
          </p:nvPr>
        </p:nvSpPr>
        <p:spPr>
          <a:xfrm>
            <a:off x="518408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the Network</a:t>
            </a: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210800" y="6477002"/>
            <a:ext cx="381000" cy="380998"/>
          </a:xfrm>
        </p:spPr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Solar Panel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27" y="364331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27" y="173355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30" y="364331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054" y="1733550"/>
            <a:ext cx="1800224" cy="18002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1" y="364331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1" y="173355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023" y="364331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8023" y="1733550"/>
            <a:ext cx="1800224" cy="18002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394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892171" y="4470276"/>
            <a:ext cx="8547230" cy="174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2000" kern="0" dirty="0"/>
              <a:t>Our dataset – 196 with solar, 416 without solar:</a:t>
            </a:r>
          </a:p>
          <a:p>
            <a:pPr lvl="1"/>
            <a:r>
              <a:rPr lang="en-US" sz="1700" kern="0" dirty="0"/>
              <a:t>Very small dataset by CNN standards</a:t>
            </a:r>
          </a:p>
          <a:p>
            <a:pPr lvl="1"/>
            <a:r>
              <a:rPr lang="en-US" sz="1700" kern="0" dirty="0"/>
              <a:t>Slightly imbalanced data</a:t>
            </a:r>
          </a:p>
          <a:p>
            <a:r>
              <a:rPr lang="en-US" sz="2000" kern="0" dirty="0"/>
              <a:t>A more difficult problem necessitates a more complex network, which takes longer to train, which leaves less time to tune parameters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148" y="1249225"/>
            <a:ext cx="1504243" cy="150424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35" y="1237683"/>
            <a:ext cx="1504243" cy="1504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722" y="1237683"/>
            <a:ext cx="1504243" cy="1504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48" y="2895002"/>
            <a:ext cx="1504243" cy="15042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935" y="2895002"/>
            <a:ext cx="1504243" cy="15042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721" y="2897312"/>
            <a:ext cx="1504243" cy="150424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531708" y="1476378"/>
            <a:ext cx="637309" cy="72043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31781" y="3070706"/>
            <a:ext cx="857308" cy="33455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82058" y="1825289"/>
            <a:ext cx="723394" cy="46270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82058" y="4002259"/>
            <a:ext cx="261576" cy="46270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19528" y="1547856"/>
            <a:ext cx="637309" cy="720437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780434" y="3626300"/>
            <a:ext cx="516809" cy="490161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24" name="Content Placeholder 1"/>
          <p:cNvSpPr txBox="1">
            <a:spLocks/>
          </p:cNvSpPr>
          <p:nvPr/>
        </p:nvSpPr>
        <p:spPr bwMode="auto">
          <a:xfrm>
            <a:off x="1909190" y="1532273"/>
            <a:ext cx="3081792" cy="305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2000" kern="0" dirty="0"/>
              <a:t>Solar panels have:</a:t>
            </a:r>
          </a:p>
          <a:p>
            <a:pPr lvl="1"/>
            <a:r>
              <a:rPr lang="en-US" sz="1600" kern="0" dirty="0">
                <a:solidFill>
                  <a:schemeClr val="accent1">
                    <a:lumMod val="75000"/>
                  </a:schemeClr>
                </a:solidFill>
              </a:rPr>
              <a:t>Different shapes</a:t>
            </a:r>
          </a:p>
          <a:p>
            <a:pPr lvl="1"/>
            <a:r>
              <a:rPr lang="en-US" sz="1600" kern="0" dirty="0">
                <a:solidFill>
                  <a:schemeClr val="accent6"/>
                </a:solidFill>
              </a:rPr>
              <a:t>Different colors</a:t>
            </a:r>
          </a:p>
          <a:p>
            <a:pPr lvl="1"/>
            <a:r>
              <a:rPr lang="en-US" sz="1600" kern="0" dirty="0">
                <a:solidFill>
                  <a:schemeClr val="accent4">
                    <a:lumMod val="75000"/>
                  </a:schemeClr>
                </a:solidFill>
              </a:rPr>
              <a:t>Different orientations </a:t>
            </a:r>
          </a:p>
          <a:p>
            <a:r>
              <a:rPr lang="en-US" sz="2000" kern="0" dirty="0"/>
              <a:t>Houses without solar panels have:</a:t>
            </a:r>
          </a:p>
          <a:p>
            <a:pPr lvl="1"/>
            <a:r>
              <a:rPr lang="en-US" sz="1600" kern="0" dirty="0">
                <a:solidFill>
                  <a:schemeClr val="accent1">
                    <a:lumMod val="75000"/>
                  </a:schemeClr>
                </a:solidFill>
              </a:rPr>
              <a:t>Shadows</a:t>
            </a:r>
          </a:p>
          <a:p>
            <a:pPr lvl="1"/>
            <a:r>
              <a:rPr lang="en-US" sz="1600" kern="0" dirty="0">
                <a:solidFill>
                  <a:schemeClr val="accent6"/>
                </a:solidFill>
              </a:rPr>
              <a:t>Cars</a:t>
            </a:r>
          </a:p>
          <a:p>
            <a:pPr lvl="1"/>
            <a:r>
              <a:rPr lang="en-US" sz="1600" kern="0" dirty="0">
                <a:solidFill>
                  <a:schemeClr val="accent4">
                    <a:lumMod val="75000"/>
                  </a:schemeClr>
                </a:solidFill>
              </a:rPr>
              <a:t>Neighbors with panels</a:t>
            </a:r>
          </a:p>
        </p:txBody>
      </p:sp>
    </p:spTree>
    <p:extLst>
      <p:ext uri="{BB962C8B-B14F-4D97-AF65-F5344CB8AC3E}">
        <p14:creationId xmlns:p14="http://schemas.microsoft.com/office/powerpoint/2010/main" val="20186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65960" y="1437232"/>
            <a:ext cx="8343900" cy="761347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“… build a powerful image classifier, using only very few training examples -- </a:t>
            </a:r>
            <a:r>
              <a:rPr lang="en-US" b="1" i="1" dirty="0"/>
              <a:t>just a few hundred or thousand pictures</a:t>
            </a:r>
            <a:r>
              <a:rPr lang="en-US" i="1" dirty="0"/>
              <a:t> from each class …” – </a:t>
            </a:r>
            <a:r>
              <a:rPr lang="en-US" i="1" dirty="0">
                <a:hlinkClick r:id="rId2"/>
              </a:rPr>
              <a:t>The Keras Blog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293620"/>
            <a:ext cx="3321685" cy="332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96" y="2520950"/>
            <a:ext cx="1632584" cy="1632584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 rot="16200000">
            <a:off x="4331335" y="2093595"/>
            <a:ext cx="1927861" cy="2586990"/>
          </a:xfrm>
          <a:prstGeom prst="downArrow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88132" y="2910365"/>
            <a:ext cx="2114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Rotation</a:t>
            </a:r>
          </a:p>
          <a:p>
            <a:pPr algn="ctr"/>
            <a:r>
              <a:rPr lang="en-US" sz="1400" b="1" i="1" dirty="0"/>
              <a:t>Zoom</a:t>
            </a:r>
          </a:p>
          <a:p>
            <a:pPr algn="ctr"/>
            <a:r>
              <a:rPr lang="en-US" sz="1400" b="1" i="1" dirty="0"/>
              <a:t>Horizontal Flip</a:t>
            </a:r>
          </a:p>
          <a:p>
            <a:pPr algn="ctr"/>
            <a:r>
              <a:rPr lang="en-US" sz="1400" b="1" i="1" dirty="0"/>
              <a:t>Vertical Flip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922" y="4271407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410 training images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86322" y="5551566"/>
            <a:ext cx="2167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1910 training images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214246" y="4998941"/>
                <a:ext cx="3747770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Even if the pictures </a:t>
                </a:r>
                <a:r>
                  <a:rPr lang="en-US" i="1" dirty="0"/>
                  <a:t>look</a:t>
                </a:r>
                <a:r>
                  <a:rPr lang="en-US" dirty="0"/>
                  <a:t> similar,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10° </m:t>
                    </m:r>
                  </m:oMath>
                </a14:m>
                <a:r>
                  <a:rPr lang="en-US" dirty="0"/>
                  <a:t>rotation could significantly affect the output of a filter that recognizes corners (for example) 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46" y="4998941"/>
                <a:ext cx="3747770" cy="1200329"/>
              </a:xfrm>
              <a:prstGeom prst="rect">
                <a:avLst/>
              </a:prstGeom>
              <a:blipFill>
                <a:blip r:embed="rId5"/>
                <a:stretch>
                  <a:fillRect t="-2010" r="-648" b="-6533"/>
                </a:stretch>
              </a:blipFill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6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/>
          <a:srcRect l="20875" t="69444" r="68971" b="20359"/>
          <a:stretch/>
        </p:blipFill>
        <p:spPr>
          <a:xfrm>
            <a:off x="6760081" y="3953570"/>
            <a:ext cx="867718" cy="8713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/>
          <a:srcRect l="20629" t="3810" r="68963" b="86037"/>
          <a:stretch/>
        </p:blipFill>
        <p:spPr>
          <a:xfrm>
            <a:off x="3634243" y="3953570"/>
            <a:ext cx="871595" cy="850277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649478" y="1532274"/>
            <a:ext cx="8535670" cy="24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i="1" kern="0" dirty="0"/>
              <a:t>Input – </a:t>
            </a:r>
            <a:r>
              <a:rPr lang="en-US" kern="0" dirty="0"/>
              <a:t>64 x 64 pixel image</a:t>
            </a:r>
            <a:endParaRPr lang="en-US" i="1" kern="0" dirty="0"/>
          </a:p>
          <a:p>
            <a:r>
              <a:rPr lang="en-US" i="1" kern="0" dirty="0">
                <a:solidFill>
                  <a:schemeClr val="accent4">
                    <a:lumMod val="75000"/>
                  </a:schemeClr>
                </a:solidFill>
              </a:rPr>
              <a:t>Convolutional layer</a:t>
            </a:r>
            <a:r>
              <a:rPr lang="en-US" i="1" kern="0" dirty="0"/>
              <a:t> </a:t>
            </a:r>
            <a:r>
              <a:rPr lang="en-US" b="1" kern="0" dirty="0"/>
              <a:t>C(K,D)</a:t>
            </a:r>
            <a:r>
              <a:rPr lang="en-US" kern="0" dirty="0"/>
              <a:t> – Significantly larger kernel and greater depth than pool CNN</a:t>
            </a:r>
          </a:p>
          <a:p>
            <a:r>
              <a:rPr lang="en-US" i="1" kern="0" dirty="0">
                <a:solidFill>
                  <a:schemeClr val="accent2"/>
                </a:solidFill>
              </a:rPr>
              <a:t>Max pooling layer </a:t>
            </a:r>
            <a:r>
              <a:rPr lang="en-US" b="1" kern="0" dirty="0"/>
              <a:t>M(W)</a:t>
            </a:r>
            <a:endParaRPr lang="en-US" kern="0" dirty="0"/>
          </a:p>
          <a:p>
            <a:r>
              <a:rPr lang="en-US" i="1" kern="0" dirty="0">
                <a:solidFill>
                  <a:schemeClr val="accent1">
                    <a:lumMod val="75000"/>
                  </a:schemeClr>
                </a:solidFill>
              </a:rPr>
              <a:t>Dropout layer </a:t>
            </a:r>
            <a:r>
              <a:rPr lang="en-US" b="1" kern="0" dirty="0"/>
              <a:t>D(P)</a:t>
            </a:r>
            <a:endParaRPr lang="en-US" kern="0" dirty="0"/>
          </a:p>
          <a:p>
            <a:r>
              <a:rPr lang="en-US" i="1" kern="0" dirty="0">
                <a:solidFill>
                  <a:schemeClr val="accent6">
                    <a:lumMod val="75000"/>
                  </a:schemeClr>
                </a:solidFill>
              </a:rPr>
              <a:t>Fully connected layer </a:t>
            </a:r>
            <a:r>
              <a:rPr lang="en-US" b="1" kern="0" dirty="0"/>
              <a:t>F(N)</a:t>
            </a:r>
            <a:r>
              <a:rPr lang="en-US" kern="0" dirty="0"/>
              <a:t> – 16 times more neurons than pool CNN</a:t>
            </a:r>
          </a:p>
          <a:p>
            <a:r>
              <a:rPr lang="en-US" i="1" kern="0" dirty="0"/>
              <a:t>Regularization </a:t>
            </a:r>
            <a:r>
              <a:rPr lang="en-US" b="1" kern="0" dirty="0"/>
              <a:t>R(F) </a:t>
            </a:r>
            <a:r>
              <a:rPr lang="en-US" kern="0" dirty="0"/>
              <a:t>– Greatly reduced regularization from pool CNN</a:t>
            </a:r>
            <a:endParaRPr lang="en-US" i="1" kern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CNN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3" name="Rectangle: Rounded Corners 22"/>
          <p:cNvSpPr/>
          <p:nvPr/>
        </p:nvSpPr>
        <p:spPr>
          <a:xfrm>
            <a:off x="1903731" y="5199263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C(10,128)</a:t>
            </a:r>
          </a:p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R(.00001)</a:t>
            </a:r>
          </a:p>
        </p:txBody>
      </p:sp>
      <p:sp>
        <p:nvSpPr>
          <p:cNvPr id="58" name="Rectangle: Rounded Corners 57"/>
          <p:cNvSpPr/>
          <p:nvPr/>
        </p:nvSpPr>
        <p:spPr>
          <a:xfrm>
            <a:off x="2683613" y="5197228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C(10,128)</a:t>
            </a:r>
          </a:p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R(.00001)</a:t>
            </a:r>
          </a:p>
        </p:txBody>
      </p:sp>
      <p:sp>
        <p:nvSpPr>
          <p:cNvPr id="59" name="Rectangle: Rounded Corners 58"/>
          <p:cNvSpPr/>
          <p:nvPr/>
        </p:nvSpPr>
        <p:spPr>
          <a:xfrm>
            <a:off x="3445911" y="5197228"/>
            <a:ext cx="648777" cy="7008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M(2)</a:t>
            </a:r>
          </a:p>
        </p:txBody>
      </p:sp>
      <p:cxnSp>
        <p:nvCxnSpPr>
          <p:cNvPr id="60" name="Straight Arrow Connector 59"/>
          <p:cNvCxnSpPr>
            <a:stCxn id="58" idx="3"/>
            <a:endCxn id="59" idx="1"/>
          </p:cNvCxnSpPr>
          <p:nvPr/>
        </p:nvCxnSpPr>
        <p:spPr>
          <a:xfrm>
            <a:off x="3332390" y="5547664"/>
            <a:ext cx="113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: Rounded Corners 60"/>
          <p:cNvSpPr/>
          <p:nvPr/>
        </p:nvSpPr>
        <p:spPr>
          <a:xfrm>
            <a:off x="4226578" y="5199263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D(0.25)</a:t>
            </a:r>
          </a:p>
        </p:txBody>
      </p:sp>
      <p:sp>
        <p:nvSpPr>
          <p:cNvPr id="62" name="Rectangle: Rounded Corners 61"/>
          <p:cNvSpPr/>
          <p:nvPr/>
        </p:nvSpPr>
        <p:spPr>
          <a:xfrm>
            <a:off x="5015252" y="5199263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C(10,256)</a:t>
            </a:r>
          </a:p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R(.00001)</a:t>
            </a:r>
          </a:p>
        </p:txBody>
      </p:sp>
      <p:cxnSp>
        <p:nvCxnSpPr>
          <p:cNvPr id="63" name="Straight Arrow Connector 62"/>
          <p:cNvCxnSpPr>
            <a:stCxn id="61" idx="3"/>
            <a:endCxn id="62" idx="1"/>
          </p:cNvCxnSpPr>
          <p:nvPr/>
        </p:nvCxnSpPr>
        <p:spPr>
          <a:xfrm>
            <a:off x="4875355" y="5549699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/>
          <p:cNvSpPr/>
          <p:nvPr/>
        </p:nvSpPr>
        <p:spPr>
          <a:xfrm>
            <a:off x="5803926" y="5194745"/>
            <a:ext cx="648777" cy="700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C(10,256)</a:t>
            </a:r>
          </a:p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R(.00001)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6592600" y="5194745"/>
            <a:ext cx="648777" cy="7008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M(2)</a:t>
            </a:r>
          </a:p>
        </p:txBody>
      </p:sp>
      <p:cxnSp>
        <p:nvCxnSpPr>
          <p:cNvPr id="68" name="Straight Arrow Connector 67"/>
          <p:cNvCxnSpPr>
            <a:stCxn id="66" idx="3"/>
            <a:endCxn id="67" idx="1"/>
          </p:cNvCxnSpPr>
          <p:nvPr/>
        </p:nvCxnSpPr>
        <p:spPr>
          <a:xfrm>
            <a:off x="6452703" y="5545181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: Rounded Corners 68"/>
          <p:cNvSpPr/>
          <p:nvPr/>
        </p:nvSpPr>
        <p:spPr>
          <a:xfrm>
            <a:off x="7381274" y="5192710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D(0.25)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8169948" y="5192710"/>
            <a:ext cx="648777" cy="700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F(512)</a:t>
            </a:r>
          </a:p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R(.0001)</a:t>
            </a:r>
          </a:p>
        </p:txBody>
      </p:sp>
      <p:cxnSp>
        <p:nvCxnSpPr>
          <p:cNvPr id="71" name="Straight Arrow Connector 70"/>
          <p:cNvCxnSpPr>
            <a:stCxn id="69" idx="3"/>
            <a:endCxn id="70" idx="1"/>
          </p:cNvCxnSpPr>
          <p:nvPr/>
        </p:nvCxnSpPr>
        <p:spPr>
          <a:xfrm>
            <a:off x="8030051" y="5543146"/>
            <a:ext cx="139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/>
          <p:cNvSpPr/>
          <p:nvPr/>
        </p:nvSpPr>
        <p:spPr>
          <a:xfrm>
            <a:off x="8950615" y="5194745"/>
            <a:ext cx="648777" cy="7008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D(0.5)</a:t>
            </a:r>
          </a:p>
        </p:txBody>
      </p:sp>
      <p:cxnSp>
        <p:nvCxnSpPr>
          <p:cNvPr id="74" name="Straight Arrow Connector 73"/>
          <p:cNvCxnSpPr>
            <a:stCxn id="72" idx="3"/>
            <a:endCxn id="94" idx="1"/>
          </p:cNvCxnSpPr>
          <p:nvPr/>
        </p:nvCxnSpPr>
        <p:spPr>
          <a:xfrm flipV="1">
            <a:off x="9599391" y="5540869"/>
            <a:ext cx="183172" cy="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3" idx="3"/>
            <a:endCxn id="58" idx="1"/>
          </p:cNvCxnSpPr>
          <p:nvPr/>
        </p:nvCxnSpPr>
        <p:spPr>
          <a:xfrm flipV="1">
            <a:off x="2552508" y="5547665"/>
            <a:ext cx="131105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4094687" y="5547665"/>
            <a:ext cx="131890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2" idx="3"/>
            <a:endCxn id="66" idx="1"/>
          </p:cNvCxnSpPr>
          <p:nvPr/>
        </p:nvCxnSpPr>
        <p:spPr>
          <a:xfrm flipV="1">
            <a:off x="5664029" y="5545181"/>
            <a:ext cx="139897" cy="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7" idx="3"/>
            <a:endCxn id="69" idx="1"/>
          </p:cNvCxnSpPr>
          <p:nvPr/>
        </p:nvCxnSpPr>
        <p:spPr>
          <a:xfrm flipV="1">
            <a:off x="7241377" y="5543147"/>
            <a:ext cx="139897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0" idx="3"/>
            <a:endCxn id="72" idx="1"/>
          </p:cNvCxnSpPr>
          <p:nvPr/>
        </p:nvCxnSpPr>
        <p:spPr>
          <a:xfrm>
            <a:off x="8818724" y="5543147"/>
            <a:ext cx="131890" cy="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: Rounded Corners 93"/>
          <p:cNvSpPr/>
          <p:nvPr/>
        </p:nvSpPr>
        <p:spPr>
          <a:xfrm>
            <a:off x="9782564" y="5190432"/>
            <a:ext cx="648777" cy="700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n w="0"/>
                <a:solidFill>
                  <a:schemeClr val="tx1"/>
                </a:solidFill>
              </a:rPr>
              <a:t>F(1)</a:t>
            </a:r>
          </a:p>
        </p:txBody>
      </p:sp>
      <p:sp>
        <p:nvSpPr>
          <p:cNvPr id="98" name="Left Brace 97"/>
          <p:cNvSpPr/>
          <p:nvPr/>
        </p:nvSpPr>
        <p:spPr>
          <a:xfrm rot="16200000">
            <a:off x="4851523" y="2981715"/>
            <a:ext cx="209147" cy="614790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896789" y="6147427"/>
            <a:ext cx="219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Feature Generation</a:t>
            </a:r>
          </a:p>
        </p:txBody>
      </p:sp>
      <p:sp>
        <p:nvSpPr>
          <p:cNvPr id="100" name="Left Brace 99"/>
          <p:cNvSpPr/>
          <p:nvPr/>
        </p:nvSpPr>
        <p:spPr>
          <a:xfrm rot="16200000">
            <a:off x="9196856" y="4925757"/>
            <a:ext cx="207577" cy="226139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8487745" y="6149064"/>
            <a:ext cx="162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Classification</a:t>
            </a:r>
          </a:p>
        </p:txBody>
      </p:sp>
      <p:cxnSp>
        <p:nvCxnSpPr>
          <p:cNvPr id="113" name="Straight Arrow Connector 112"/>
          <p:cNvCxnSpPr>
            <a:endCxn id="23" idx="0"/>
          </p:cNvCxnSpPr>
          <p:nvPr/>
        </p:nvCxnSpPr>
        <p:spPr>
          <a:xfrm>
            <a:off x="2228119" y="4998163"/>
            <a:ext cx="1" cy="201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9" idx="0"/>
          </p:cNvCxnSpPr>
          <p:nvPr/>
        </p:nvCxnSpPr>
        <p:spPr>
          <a:xfrm flipH="1" flipV="1">
            <a:off x="3770299" y="4998162"/>
            <a:ext cx="1" cy="19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7" idx="0"/>
          </p:cNvCxnSpPr>
          <p:nvPr/>
        </p:nvCxnSpPr>
        <p:spPr>
          <a:xfrm flipH="1" flipV="1">
            <a:off x="6915382" y="4998163"/>
            <a:ext cx="1607" cy="19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9275003" y="4586056"/>
            <a:ext cx="1651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kern="0" dirty="0"/>
              <a:t>P(solar panel) = 0.99</a:t>
            </a:r>
            <a:endParaRPr lang="en-US" sz="1050" dirty="0"/>
          </a:p>
        </p:txBody>
      </p:sp>
      <p:cxnSp>
        <p:nvCxnSpPr>
          <p:cNvPr id="130" name="Straight Arrow Connector 129"/>
          <p:cNvCxnSpPr>
            <a:stCxn id="94" idx="0"/>
            <a:endCxn id="129" idx="2"/>
          </p:cNvCxnSpPr>
          <p:nvPr/>
        </p:nvCxnSpPr>
        <p:spPr>
          <a:xfrm flipH="1" flipV="1">
            <a:off x="10100680" y="4839972"/>
            <a:ext cx="6273" cy="35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3736" t="12401" r="10961" b="12706"/>
          <a:stretch/>
        </p:blipFill>
        <p:spPr>
          <a:xfrm>
            <a:off x="1714831" y="3968956"/>
            <a:ext cx="1034835" cy="1029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4304" t="3746" r="85288" b="86101"/>
          <a:stretch/>
        </p:blipFill>
        <p:spPr>
          <a:xfrm>
            <a:off x="3480464" y="4052433"/>
            <a:ext cx="871595" cy="8502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397" t="36744" r="85234" b="53096"/>
          <a:stretch/>
        </p:blipFill>
        <p:spPr>
          <a:xfrm>
            <a:off x="6632720" y="4039123"/>
            <a:ext cx="886110" cy="86822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53616" t="3910" r="35976" b="85937"/>
          <a:stretch/>
        </p:blipFill>
        <p:spPr>
          <a:xfrm>
            <a:off x="3305402" y="4145013"/>
            <a:ext cx="871595" cy="85027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l="37341" t="69533" r="52608" b="20270"/>
          <a:stretch/>
        </p:blipFill>
        <p:spPr>
          <a:xfrm>
            <a:off x="6518000" y="4121364"/>
            <a:ext cx="858962" cy="871359"/>
          </a:xfrm>
          <a:prstGeom prst="rect">
            <a:avLst/>
          </a:prstGeom>
        </p:spPr>
      </p:pic>
      <p:sp>
        <p:nvSpPr>
          <p:cNvPr id="18" name="Right Brace 17"/>
          <p:cNvSpPr/>
          <p:nvPr/>
        </p:nvSpPr>
        <p:spPr>
          <a:xfrm rot="3287978">
            <a:off x="4296994" y="4674146"/>
            <a:ext cx="151908" cy="566986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Brace 75"/>
          <p:cNvSpPr/>
          <p:nvPr/>
        </p:nvSpPr>
        <p:spPr>
          <a:xfrm rot="3287978">
            <a:off x="7453429" y="4685770"/>
            <a:ext cx="151908" cy="566986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49491" y="4933831"/>
            <a:ext cx="6094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n w="0"/>
              </a:rPr>
              <a:t>128 filters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518830" y="4933831"/>
            <a:ext cx="6094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ln w="0"/>
              </a:rPr>
              <a:t>256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865378" y="1532274"/>
            <a:ext cx="8535670" cy="494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sz="2200" b="1" dirty="0"/>
              <a:t>1910 training images </a:t>
            </a:r>
            <a:r>
              <a:rPr lang="en-US" sz="2200" dirty="0"/>
              <a:t>(410 original, 1500 augmented)</a:t>
            </a:r>
          </a:p>
          <a:p>
            <a:pPr lvl="1"/>
            <a:r>
              <a:rPr lang="en-US" sz="2200" i="1" dirty="0"/>
              <a:t>1719 used to learn weights</a:t>
            </a:r>
          </a:p>
          <a:p>
            <a:pPr lvl="1"/>
            <a:r>
              <a:rPr lang="en-US" sz="2200" i="1" dirty="0"/>
              <a:t>191 used for validation </a:t>
            </a:r>
          </a:p>
          <a:p>
            <a:r>
              <a:rPr lang="en-US" sz="2200" b="1" dirty="0"/>
              <a:t>202 test images </a:t>
            </a:r>
            <a:r>
              <a:rPr lang="en-US" sz="2200" dirty="0"/>
              <a:t>(63 solar, 139 no solar)</a:t>
            </a:r>
            <a:endParaRPr lang="en-US" sz="2200" b="1" dirty="0"/>
          </a:p>
          <a:p>
            <a:r>
              <a:rPr lang="en-US" sz="2200" b="1" dirty="0"/>
              <a:t>Training Accuracy – </a:t>
            </a:r>
            <a:r>
              <a:rPr lang="en-US" sz="2200" dirty="0"/>
              <a:t>Approaching perfect (with 0 loss)</a:t>
            </a:r>
          </a:p>
          <a:p>
            <a:r>
              <a:rPr lang="en-US" sz="2200" b="1" dirty="0"/>
              <a:t>Validation Accuracy – </a:t>
            </a:r>
            <a:r>
              <a:rPr lang="en-US" sz="2200" dirty="0"/>
              <a:t>Approaching perfect (with non-zero loss)</a:t>
            </a:r>
          </a:p>
          <a:p>
            <a:r>
              <a:rPr lang="en-US" sz="2200" b="1" dirty="0"/>
              <a:t>Testing Results</a:t>
            </a:r>
          </a:p>
          <a:p>
            <a:pPr lvl="1"/>
            <a:r>
              <a:rPr lang="en-US" sz="2200" i="1" dirty="0">
                <a:solidFill>
                  <a:schemeClr val="accent6"/>
                </a:solidFill>
              </a:rPr>
              <a:t>Accuracy – </a:t>
            </a:r>
            <a:r>
              <a:rPr lang="en-US" sz="2200" b="1" i="1" dirty="0">
                <a:solidFill>
                  <a:schemeClr val="accent6"/>
                </a:solidFill>
              </a:rPr>
              <a:t>90%</a:t>
            </a:r>
          </a:p>
          <a:p>
            <a:pPr lvl="1"/>
            <a:r>
              <a:rPr lang="en-US" sz="2200" i="1" dirty="0"/>
              <a:t>Chance Accuracy – </a:t>
            </a:r>
            <a:r>
              <a:rPr lang="en-US" sz="2200" b="1" i="1" dirty="0"/>
              <a:t>68%</a:t>
            </a:r>
          </a:p>
          <a:p>
            <a:pPr lvl="1"/>
            <a:r>
              <a:rPr lang="en-US" sz="2200" i="1" dirty="0"/>
              <a:t>Missed – </a:t>
            </a:r>
            <a:r>
              <a:rPr lang="en-US" sz="2200" b="1" i="1" dirty="0"/>
              <a:t>11 out of 63</a:t>
            </a:r>
            <a:endParaRPr lang="en-US" sz="2200" i="1" dirty="0"/>
          </a:p>
          <a:p>
            <a:pPr lvl="1"/>
            <a:r>
              <a:rPr lang="en-US" sz="2200" i="1" dirty="0"/>
              <a:t>False Alarms – </a:t>
            </a:r>
            <a:r>
              <a:rPr lang="en-US" sz="2200" b="1" i="1" dirty="0"/>
              <a:t>9 out of 139</a:t>
            </a:r>
            <a:endParaRPr lang="en-US" sz="2200" dirty="0"/>
          </a:p>
          <a:p>
            <a:endParaRPr lang="en-US" sz="22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317" t="694" r="565" b="-123"/>
          <a:stretch/>
        </p:blipFill>
        <p:spPr>
          <a:xfrm>
            <a:off x="5105401" y="1066800"/>
            <a:ext cx="5394960" cy="537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736" t="12401" r="10961" b="12706"/>
          <a:stretch/>
        </p:blipFill>
        <p:spPr>
          <a:xfrm>
            <a:off x="2377440" y="1711277"/>
            <a:ext cx="1821180" cy="1811277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1598931" y="3724057"/>
            <a:ext cx="3506470" cy="24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i="1" kern="0" dirty="0"/>
              <a:t>Understanding the network is tough…</a:t>
            </a:r>
          </a:p>
          <a:p>
            <a:r>
              <a:rPr lang="en-US" sz="1600" i="1" kern="0" dirty="0"/>
              <a:t>512 filters at the last conv layer</a:t>
            </a:r>
          </a:p>
          <a:p>
            <a:r>
              <a:rPr lang="en-US" sz="1600" i="1" kern="0" dirty="0"/>
              <a:t>Not as simple as having a solar panel filter (unlike a blue filter)</a:t>
            </a:r>
          </a:p>
          <a:p>
            <a:r>
              <a:rPr lang="en-US" sz="1600" i="1" kern="0" dirty="0"/>
              <a:t>Features get combined in complex ways in the fully connected layer</a:t>
            </a:r>
          </a:p>
          <a:p>
            <a:r>
              <a:rPr lang="en-US" sz="1600" i="1" kern="0" dirty="0"/>
              <a:t>We’ll look at two hold out test samples where the network classifies solar with high confidence</a:t>
            </a:r>
          </a:p>
          <a:p>
            <a:endParaRPr lang="en-US" sz="1600" i="1" kern="0" dirty="0"/>
          </a:p>
          <a:p>
            <a:pPr marL="0" indent="0">
              <a:buNone/>
            </a:pPr>
            <a:endParaRPr lang="en-US" i="1" kern="0" dirty="0"/>
          </a:p>
        </p:txBody>
      </p:sp>
    </p:spTree>
    <p:extLst>
      <p:ext uri="{BB962C8B-B14F-4D97-AF65-F5344CB8AC3E}">
        <p14:creationId xmlns:p14="http://schemas.microsoft.com/office/powerpoint/2010/main" val="31303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317" t="694" r="565" b="-123"/>
          <a:stretch/>
        </p:blipFill>
        <p:spPr>
          <a:xfrm>
            <a:off x="5105401" y="1066800"/>
            <a:ext cx="5394960" cy="537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736" t="12401" r="10961" b="12706"/>
          <a:stretch/>
        </p:blipFill>
        <p:spPr>
          <a:xfrm>
            <a:off x="2377440" y="1711277"/>
            <a:ext cx="1821180" cy="1811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736" t="12401" r="10961" b="12706"/>
          <a:stretch/>
        </p:blipFill>
        <p:spPr>
          <a:xfrm>
            <a:off x="2377440" y="4004897"/>
            <a:ext cx="1821180" cy="18112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77440" y="4004897"/>
            <a:ext cx="1821180" cy="1811277"/>
          </a:xfrm>
          <a:prstGeom prst="rect">
            <a:avLst/>
          </a:prstGeo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40780" y="5669280"/>
            <a:ext cx="563880" cy="56388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18351" y="5670651"/>
            <a:ext cx="563880" cy="563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18351" y="4781749"/>
            <a:ext cx="563880" cy="563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/>
          <p:nvPr/>
        </p:nvSpPr>
        <p:spPr>
          <a:xfrm>
            <a:off x="4769261" y="820457"/>
            <a:ext cx="5832064" cy="5570819"/>
          </a:xfrm>
          <a:custGeom>
            <a:avLst/>
            <a:gdLst>
              <a:gd name="connsiteX0" fmla="*/ 193264 w 5832064"/>
              <a:gd name="connsiteY0" fmla="*/ 313019 h 5570819"/>
              <a:gd name="connsiteX1" fmla="*/ 145639 w 5832064"/>
              <a:gd name="connsiteY1" fmla="*/ 579719 h 5570819"/>
              <a:gd name="connsiteX2" fmla="*/ 136114 w 5832064"/>
              <a:gd name="connsiteY2" fmla="*/ 627344 h 5570819"/>
              <a:gd name="connsiteX3" fmla="*/ 126589 w 5832064"/>
              <a:gd name="connsiteY3" fmla="*/ 1694144 h 5570819"/>
              <a:gd name="connsiteX4" fmla="*/ 107539 w 5832064"/>
              <a:gd name="connsiteY4" fmla="*/ 1808444 h 5570819"/>
              <a:gd name="connsiteX5" fmla="*/ 88489 w 5832064"/>
              <a:gd name="connsiteY5" fmla="*/ 2475194 h 5570819"/>
              <a:gd name="connsiteX6" fmla="*/ 78964 w 5832064"/>
              <a:gd name="connsiteY6" fmla="*/ 2618069 h 5570819"/>
              <a:gd name="connsiteX7" fmla="*/ 50389 w 5832064"/>
              <a:gd name="connsiteY7" fmla="*/ 2760944 h 5570819"/>
              <a:gd name="connsiteX8" fmla="*/ 40864 w 5832064"/>
              <a:gd name="connsiteY8" fmla="*/ 3970619 h 5570819"/>
              <a:gd name="connsiteX9" fmla="*/ 21814 w 5832064"/>
              <a:gd name="connsiteY9" fmla="*/ 4094444 h 5570819"/>
              <a:gd name="connsiteX10" fmla="*/ 12289 w 5832064"/>
              <a:gd name="connsiteY10" fmla="*/ 4161119 h 5570819"/>
              <a:gd name="connsiteX11" fmla="*/ 2764 w 5832064"/>
              <a:gd name="connsiteY11" fmla="*/ 4218269 h 5570819"/>
              <a:gd name="connsiteX12" fmla="*/ 21814 w 5832064"/>
              <a:gd name="connsiteY12" fmla="*/ 4637369 h 5570819"/>
              <a:gd name="connsiteX13" fmla="*/ 31339 w 5832064"/>
              <a:gd name="connsiteY13" fmla="*/ 4665944 h 5570819"/>
              <a:gd name="connsiteX14" fmla="*/ 40864 w 5832064"/>
              <a:gd name="connsiteY14" fmla="*/ 4742144 h 5570819"/>
              <a:gd name="connsiteX15" fmla="*/ 50389 w 5832064"/>
              <a:gd name="connsiteY15" fmla="*/ 4780244 h 5570819"/>
              <a:gd name="connsiteX16" fmla="*/ 78964 w 5832064"/>
              <a:gd name="connsiteY16" fmla="*/ 4942169 h 5570819"/>
              <a:gd name="connsiteX17" fmla="*/ 88489 w 5832064"/>
              <a:gd name="connsiteY17" fmla="*/ 5046944 h 5570819"/>
              <a:gd name="connsiteX18" fmla="*/ 117064 w 5832064"/>
              <a:gd name="connsiteY18" fmla="*/ 5227919 h 5570819"/>
              <a:gd name="connsiteX19" fmla="*/ 136114 w 5832064"/>
              <a:gd name="connsiteY19" fmla="*/ 5342219 h 5570819"/>
              <a:gd name="connsiteX20" fmla="*/ 155164 w 5832064"/>
              <a:gd name="connsiteY20" fmla="*/ 5399369 h 5570819"/>
              <a:gd name="connsiteX21" fmla="*/ 193264 w 5832064"/>
              <a:gd name="connsiteY21" fmla="*/ 5408894 h 5570819"/>
              <a:gd name="connsiteX22" fmla="*/ 221839 w 5832064"/>
              <a:gd name="connsiteY22" fmla="*/ 5418419 h 5570819"/>
              <a:gd name="connsiteX23" fmla="*/ 269464 w 5832064"/>
              <a:gd name="connsiteY23" fmla="*/ 5427944 h 5570819"/>
              <a:gd name="connsiteX24" fmla="*/ 298039 w 5832064"/>
              <a:gd name="connsiteY24" fmla="*/ 5437469 h 5570819"/>
              <a:gd name="connsiteX25" fmla="*/ 526639 w 5832064"/>
              <a:gd name="connsiteY25" fmla="*/ 5446994 h 5570819"/>
              <a:gd name="connsiteX26" fmla="*/ 564739 w 5832064"/>
              <a:gd name="connsiteY26" fmla="*/ 5456519 h 5570819"/>
              <a:gd name="connsiteX27" fmla="*/ 593314 w 5832064"/>
              <a:gd name="connsiteY27" fmla="*/ 5475569 h 5570819"/>
              <a:gd name="connsiteX28" fmla="*/ 640939 w 5832064"/>
              <a:gd name="connsiteY28" fmla="*/ 5485094 h 5570819"/>
              <a:gd name="connsiteX29" fmla="*/ 764764 w 5832064"/>
              <a:gd name="connsiteY29" fmla="*/ 5504144 h 5570819"/>
              <a:gd name="connsiteX30" fmla="*/ 850489 w 5832064"/>
              <a:gd name="connsiteY30" fmla="*/ 5523194 h 5570819"/>
              <a:gd name="connsiteX31" fmla="*/ 898114 w 5832064"/>
              <a:gd name="connsiteY31" fmla="*/ 5532719 h 5570819"/>
              <a:gd name="connsiteX32" fmla="*/ 1202914 w 5832064"/>
              <a:gd name="connsiteY32" fmla="*/ 5523194 h 5570819"/>
              <a:gd name="connsiteX33" fmla="*/ 1231489 w 5832064"/>
              <a:gd name="connsiteY33" fmla="*/ 5513669 h 5570819"/>
              <a:gd name="connsiteX34" fmla="*/ 1269589 w 5832064"/>
              <a:gd name="connsiteY34" fmla="*/ 5456519 h 5570819"/>
              <a:gd name="connsiteX35" fmla="*/ 1279114 w 5832064"/>
              <a:gd name="connsiteY35" fmla="*/ 5370794 h 5570819"/>
              <a:gd name="connsiteX36" fmla="*/ 1298164 w 5832064"/>
              <a:gd name="connsiteY36" fmla="*/ 5237444 h 5570819"/>
              <a:gd name="connsiteX37" fmla="*/ 1317214 w 5832064"/>
              <a:gd name="connsiteY37" fmla="*/ 5113619 h 5570819"/>
              <a:gd name="connsiteX38" fmla="*/ 1336264 w 5832064"/>
              <a:gd name="connsiteY38" fmla="*/ 5008844 h 5570819"/>
              <a:gd name="connsiteX39" fmla="*/ 1326739 w 5832064"/>
              <a:gd name="connsiteY39" fmla="*/ 4846919 h 5570819"/>
              <a:gd name="connsiteX40" fmla="*/ 1317214 w 5832064"/>
              <a:gd name="connsiteY40" fmla="*/ 4761194 h 5570819"/>
              <a:gd name="connsiteX41" fmla="*/ 1326739 w 5832064"/>
              <a:gd name="connsiteY41" fmla="*/ 4427819 h 5570819"/>
              <a:gd name="connsiteX42" fmla="*/ 1355314 w 5832064"/>
              <a:gd name="connsiteY42" fmla="*/ 4513544 h 5570819"/>
              <a:gd name="connsiteX43" fmla="*/ 1364839 w 5832064"/>
              <a:gd name="connsiteY43" fmla="*/ 4542119 h 5570819"/>
              <a:gd name="connsiteX44" fmla="*/ 1393414 w 5832064"/>
              <a:gd name="connsiteY44" fmla="*/ 4561169 h 5570819"/>
              <a:gd name="connsiteX45" fmla="*/ 1412464 w 5832064"/>
              <a:gd name="connsiteY45" fmla="*/ 4589744 h 5570819"/>
              <a:gd name="connsiteX46" fmla="*/ 1593439 w 5832064"/>
              <a:gd name="connsiteY46" fmla="*/ 4618319 h 5570819"/>
              <a:gd name="connsiteX47" fmla="*/ 1698214 w 5832064"/>
              <a:gd name="connsiteY47" fmla="*/ 4637369 h 5570819"/>
              <a:gd name="connsiteX48" fmla="*/ 2088739 w 5832064"/>
              <a:gd name="connsiteY48" fmla="*/ 4627844 h 5570819"/>
              <a:gd name="connsiteX49" fmla="*/ 2117314 w 5832064"/>
              <a:gd name="connsiteY49" fmla="*/ 4618319 h 5570819"/>
              <a:gd name="connsiteX50" fmla="*/ 2136364 w 5832064"/>
              <a:gd name="connsiteY50" fmla="*/ 4589744 h 5570819"/>
              <a:gd name="connsiteX51" fmla="*/ 2145889 w 5832064"/>
              <a:gd name="connsiteY51" fmla="*/ 4551644 h 5570819"/>
              <a:gd name="connsiteX52" fmla="*/ 2164939 w 5832064"/>
              <a:gd name="connsiteY52" fmla="*/ 4399244 h 5570819"/>
              <a:gd name="connsiteX53" fmla="*/ 2174464 w 5832064"/>
              <a:gd name="connsiteY53" fmla="*/ 4351619 h 5570819"/>
              <a:gd name="connsiteX54" fmla="*/ 2193514 w 5832064"/>
              <a:gd name="connsiteY54" fmla="*/ 3865844 h 5570819"/>
              <a:gd name="connsiteX55" fmla="*/ 2203039 w 5832064"/>
              <a:gd name="connsiteY55" fmla="*/ 3827744 h 5570819"/>
              <a:gd name="connsiteX56" fmla="*/ 2269714 w 5832064"/>
              <a:gd name="connsiteY56" fmla="*/ 3761069 h 5570819"/>
              <a:gd name="connsiteX57" fmla="*/ 2479264 w 5832064"/>
              <a:gd name="connsiteY57" fmla="*/ 3751544 h 5570819"/>
              <a:gd name="connsiteX58" fmla="*/ 3060289 w 5832064"/>
              <a:gd name="connsiteY58" fmla="*/ 3742019 h 5570819"/>
              <a:gd name="connsiteX59" fmla="*/ 3088864 w 5832064"/>
              <a:gd name="connsiteY59" fmla="*/ 3761069 h 5570819"/>
              <a:gd name="connsiteX60" fmla="*/ 3098389 w 5832064"/>
              <a:gd name="connsiteY60" fmla="*/ 3789644 h 5570819"/>
              <a:gd name="connsiteX61" fmla="*/ 3117439 w 5832064"/>
              <a:gd name="connsiteY61" fmla="*/ 3818219 h 5570819"/>
              <a:gd name="connsiteX62" fmla="*/ 3126964 w 5832064"/>
              <a:gd name="connsiteY62" fmla="*/ 3999194 h 5570819"/>
              <a:gd name="connsiteX63" fmla="*/ 3136489 w 5832064"/>
              <a:gd name="connsiteY63" fmla="*/ 4094444 h 5570819"/>
              <a:gd name="connsiteX64" fmla="*/ 3126964 w 5832064"/>
              <a:gd name="connsiteY64" fmla="*/ 4446869 h 5570819"/>
              <a:gd name="connsiteX65" fmla="*/ 3117439 w 5832064"/>
              <a:gd name="connsiteY65" fmla="*/ 4504019 h 5570819"/>
              <a:gd name="connsiteX66" fmla="*/ 3098389 w 5832064"/>
              <a:gd name="connsiteY66" fmla="*/ 4561169 h 5570819"/>
              <a:gd name="connsiteX67" fmla="*/ 3088864 w 5832064"/>
              <a:gd name="connsiteY67" fmla="*/ 5065994 h 5570819"/>
              <a:gd name="connsiteX68" fmla="*/ 3079339 w 5832064"/>
              <a:gd name="connsiteY68" fmla="*/ 5104094 h 5570819"/>
              <a:gd name="connsiteX69" fmla="*/ 3069814 w 5832064"/>
              <a:gd name="connsiteY69" fmla="*/ 5161244 h 5570819"/>
              <a:gd name="connsiteX70" fmla="*/ 3079339 w 5832064"/>
              <a:gd name="connsiteY70" fmla="*/ 5313644 h 5570819"/>
              <a:gd name="connsiteX71" fmla="*/ 3098389 w 5832064"/>
              <a:gd name="connsiteY71" fmla="*/ 5408894 h 5570819"/>
              <a:gd name="connsiteX72" fmla="*/ 3146014 w 5832064"/>
              <a:gd name="connsiteY72" fmla="*/ 5475569 h 5570819"/>
              <a:gd name="connsiteX73" fmla="*/ 3174589 w 5832064"/>
              <a:gd name="connsiteY73" fmla="*/ 5504144 h 5570819"/>
              <a:gd name="connsiteX74" fmla="*/ 3212689 w 5832064"/>
              <a:gd name="connsiteY74" fmla="*/ 5523194 h 5570819"/>
              <a:gd name="connsiteX75" fmla="*/ 3326989 w 5832064"/>
              <a:gd name="connsiteY75" fmla="*/ 5542244 h 5570819"/>
              <a:gd name="connsiteX76" fmla="*/ 3365089 w 5832064"/>
              <a:gd name="connsiteY76" fmla="*/ 5551769 h 5570819"/>
              <a:gd name="connsiteX77" fmla="*/ 4165189 w 5832064"/>
              <a:gd name="connsiteY77" fmla="*/ 5532719 h 5570819"/>
              <a:gd name="connsiteX78" fmla="*/ 4269964 w 5832064"/>
              <a:gd name="connsiteY78" fmla="*/ 5513669 h 5570819"/>
              <a:gd name="connsiteX79" fmla="*/ 4336639 w 5832064"/>
              <a:gd name="connsiteY79" fmla="*/ 5494619 h 5570819"/>
              <a:gd name="connsiteX80" fmla="*/ 4603339 w 5832064"/>
              <a:gd name="connsiteY80" fmla="*/ 5504144 h 5570819"/>
              <a:gd name="connsiteX81" fmla="*/ 4765264 w 5832064"/>
              <a:gd name="connsiteY81" fmla="*/ 5532719 h 5570819"/>
              <a:gd name="connsiteX82" fmla="*/ 4850989 w 5832064"/>
              <a:gd name="connsiteY82" fmla="*/ 5551769 h 5570819"/>
              <a:gd name="connsiteX83" fmla="*/ 4917664 w 5832064"/>
              <a:gd name="connsiteY83" fmla="*/ 5561294 h 5570819"/>
              <a:gd name="connsiteX84" fmla="*/ 5317714 w 5832064"/>
              <a:gd name="connsiteY84" fmla="*/ 5570819 h 5570819"/>
              <a:gd name="connsiteX85" fmla="*/ 5498689 w 5832064"/>
              <a:gd name="connsiteY85" fmla="*/ 5551769 h 5570819"/>
              <a:gd name="connsiteX86" fmla="*/ 5546314 w 5832064"/>
              <a:gd name="connsiteY86" fmla="*/ 5542244 h 5570819"/>
              <a:gd name="connsiteX87" fmla="*/ 5603464 w 5832064"/>
              <a:gd name="connsiteY87" fmla="*/ 5523194 h 5570819"/>
              <a:gd name="connsiteX88" fmla="*/ 5632039 w 5832064"/>
              <a:gd name="connsiteY88" fmla="*/ 5494619 h 5570819"/>
              <a:gd name="connsiteX89" fmla="*/ 5660614 w 5832064"/>
              <a:gd name="connsiteY89" fmla="*/ 5475569 h 5570819"/>
              <a:gd name="connsiteX90" fmla="*/ 5670139 w 5832064"/>
              <a:gd name="connsiteY90" fmla="*/ 5446994 h 5570819"/>
              <a:gd name="connsiteX91" fmla="*/ 5679664 w 5832064"/>
              <a:gd name="connsiteY91" fmla="*/ 5380319 h 5570819"/>
              <a:gd name="connsiteX92" fmla="*/ 5689189 w 5832064"/>
              <a:gd name="connsiteY92" fmla="*/ 5351744 h 5570819"/>
              <a:gd name="connsiteX93" fmla="*/ 5708239 w 5832064"/>
              <a:gd name="connsiteY93" fmla="*/ 5237444 h 5570819"/>
              <a:gd name="connsiteX94" fmla="*/ 5727289 w 5832064"/>
              <a:gd name="connsiteY94" fmla="*/ 5180294 h 5570819"/>
              <a:gd name="connsiteX95" fmla="*/ 5736814 w 5832064"/>
              <a:gd name="connsiteY95" fmla="*/ 5151719 h 5570819"/>
              <a:gd name="connsiteX96" fmla="*/ 5746339 w 5832064"/>
              <a:gd name="connsiteY96" fmla="*/ 5113619 h 5570819"/>
              <a:gd name="connsiteX97" fmla="*/ 5765389 w 5832064"/>
              <a:gd name="connsiteY97" fmla="*/ 4818344 h 5570819"/>
              <a:gd name="connsiteX98" fmla="*/ 5784439 w 5832064"/>
              <a:gd name="connsiteY98" fmla="*/ 4761194 h 5570819"/>
              <a:gd name="connsiteX99" fmla="*/ 5774914 w 5832064"/>
              <a:gd name="connsiteY99" fmla="*/ 4408769 h 5570819"/>
              <a:gd name="connsiteX100" fmla="*/ 5765389 w 5832064"/>
              <a:gd name="connsiteY100" fmla="*/ 4380194 h 5570819"/>
              <a:gd name="connsiteX101" fmla="*/ 5755864 w 5832064"/>
              <a:gd name="connsiteY101" fmla="*/ 4246844 h 5570819"/>
              <a:gd name="connsiteX102" fmla="*/ 5746339 w 5832064"/>
              <a:gd name="connsiteY102" fmla="*/ 4151594 h 5570819"/>
              <a:gd name="connsiteX103" fmla="*/ 5755864 w 5832064"/>
              <a:gd name="connsiteY103" fmla="*/ 2846669 h 5570819"/>
              <a:gd name="connsiteX104" fmla="*/ 5765389 w 5832064"/>
              <a:gd name="connsiteY104" fmla="*/ 2732369 h 5570819"/>
              <a:gd name="connsiteX105" fmla="*/ 5774914 w 5832064"/>
              <a:gd name="connsiteY105" fmla="*/ 2694269 h 5570819"/>
              <a:gd name="connsiteX106" fmla="*/ 5784439 w 5832064"/>
              <a:gd name="connsiteY106" fmla="*/ 2627594 h 5570819"/>
              <a:gd name="connsiteX107" fmla="*/ 5793964 w 5832064"/>
              <a:gd name="connsiteY107" fmla="*/ 2570444 h 5570819"/>
              <a:gd name="connsiteX108" fmla="*/ 5813014 w 5832064"/>
              <a:gd name="connsiteY108" fmla="*/ 2379944 h 5570819"/>
              <a:gd name="connsiteX109" fmla="*/ 5822539 w 5832064"/>
              <a:gd name="connsiteY109" fmla="*/ 2351369 h 5570819"/>
              <a:gd name="connsiteX110" fmla="*/ 5803489 w 5832064"/>
              <a:gd name="connsiteY110" fmla="*/ 2008469 h 5570819"/>
              <a:gd name="connsiteX111" fmla="*/ 5784439 w 5832064"/>
              <a:gd name="connsiteY111" fmla="*/ 1941794 h 5570819"/>
              <a:gd name="connsiteX112" fmla="*/ 5774914 w 5832064"/>
              <a:gd name="connsiteY112" fmla="*/ 1713194 h 5570819"/>
              <a:gd name="connsiteX113" fmla="*/ 5765389 w 5832064"/>
              <a:gd name="connsiteY113" fmla="*/ 1675094 h 5570819"/>
              <a:gd name="connsiteX114" fmla="*/ 5784439 w 5832064"/>
              <a:gd name="connsiteY114" fmla="*/ 1456019 h 5570819"/>
              <a:gd name="connsiteX115" fmla="*/ 5793964 w 5832064"/>
              <a:gd name="connsiteY115" fmla="*/ 1427444 h 5570819"/>
              <a:gd name="connsiteX116" fmla="*/ 5813014 w 5832064"/>
              <a:gd name="connsiteY116" fmla="*/ 1122644 h 5570819"/>
              <a:gd name="connsiteX117" fmla="*/ 5832064 w 5832064"/>
              <a:gd name="connsiteY117" fmla="*/ 941669 h 5570819"/>
              <a:gd name="connsiteX118" fmla="*/ 5822539 w 5832064"/>
              <a:gd name="connsiteY118" fmla="*/ 874994 h 5570819"/>
              <a:gd name="connsiteX119" fmla="*/ 5813014 w 5832064"/>
              <a:gd name="connsiteY119" fmla="*/ 846419 h 5570819"/>
              <a:gd name="connsiteX120" fmla="*/ 5793964 w 5832064"/>
              <a:gd name="connsiteY120" fmla="*/ 779744 h 5570819"/>
              <a:gd name="connsiteX121" fmla="*/ 5784439 w 5832064"/>
              <a:gd name="connsiteY121" fmla="*/ 141569 h 5570819"/>
              <a:gd name="connsiteX122" fmla="*/ 5708239 w 5832064"/>
              <a:gd name="connsiteY122" fmla="*/ 122519 h 5570819"/>
              <a:gd name="connsiteX123" fmla="*/ 5584414 w 5832064"/>
              <a:gd name="connsiteY123" fmla="*/ 112994 h 5570819"/>
              <a:gd name="connsiteX124" fmla="*/ 5403439 w 5832064"/>
              <a:gd name="connsiteY124" fmla="*/ 103469 h 5570819"/>
              <a:gd name="connsiteX125" fmla="*/ 4774789 w 5832064"/>
              <a:gd name="connsiteY125" fmla="*/ 103469 h 5570819"/>
              <a:gd name="connsiteX126" fmla="*/ 4736689 w 5832064"/>
              <a:gd name="connsiteY126" fmla="*/ 93944 h 5570819"/>
              <a:gd name="connsiteX127" fmla="*/ 4584289 w 5832064"/>
              <a:gd name="connsiteY127" fmla="*/ 84419 h 5570819"/>
              <a:gd name="connsiteX128" fmla="*/ 4412839 w 5832064"/>
              <a:gd name="connsiteY128" fmla="*/ 55844 h 5570819"/>
              <a:gd name="connsiteX129" fmla="*/ 4193764 w 5832064"/>
              <a:gd name="connsiteY129" fmla="*/ 27269 h 5570819"/>
              <a:gd name="connsiteX130" fmla="*/ 4165189 w 5832064"/>
              <a:gd name="connsiteY130" fmla="*/ 17744 h 5570819"/>
              <a:gd name="connsiteX131" fmla="*/ 3688939 w 5832064"/>
              <a:gd name="connsiteY131" fmla="*/ 17744 h 5570819"/>
              <a:gd name="connsiteX132" fmla="*/ 3641314 w 5832064"/>
              <a:gd name="connsiteY132" fmla="*/ 27269 h 5570819"/>
              <a:gd name="connsiteX133" fmla="*/ 3469864 w 5832064"/>
              <a:gd name="connsiteY133" fmla="*/ 46319 h 5570819"/>
              <a:gd name="connsiteX134" fmla="*/ 3365089 w 5832064"/>
              <a:gd name="connsiteY134" fmla="*/ 74894 h 5570819"/>
              <a:gd name="connsiteX135" fmla="*/ 3298414 w 5832064"/>
              <a:gd name="connsiteY135" fmla="*/ 84419 h 5570819"/>
              <a:gd name="connsiteX136" fmla="*/ 2898364 w 5832064"/>
              <a:gd name="connsiteY136" fmla="*/ 112994 h 5570819"/>
              <a:gd name="connsiteX137" fmla="*/ 2593564 w 5832064"/>
              <a:gd name="connsiteY137" fmla="*/ 122519 h 5570819"/>
              <a:gd name="connsiteX138" fmla="*/ 2098264 w 5832064"/>
              <a:gd name="connsiteY138" fmla="*/ 141569 h 5570819"/>
              <a:gd name="connsiteX139" fmla="*/ 2069689 w 5832064"/>
              <a:gd name="connsiteY139" fmla="*/ 151094 h 5570819"/>
              <a:gd name="connsiteX140" fmla="*/ 1793464 w 5832064"/>
              <a:gd name="connsiteY140" fmla="*/ 160619 h 5570819"/>
              <a:gd name="connsiteX141" fmla="*/ 1517239 w 5832064"/>
              <a:gd name="connsiteY141" fmla="*/ 170144 h 5570819"/>
              <a:gd name="connsiteX142" fmla="*/ 1307689 w 5832064"/>
              <a:gd name="connsiteY142" fmla="*/ 179669 h 5570819"/>
              <a:gd name="connsiteX143" fmla="*/ 1241014 w 5832064"/>
              <a:gd name="connsiteY143" fmla="*/ 198719 h 5570819"/>
              <a:gd name="connsiteX144" fmla="*/ 1098139 w 5832064"/>
              <a:gd name="connsiteY144" fmla="*/ 217769 h 5570819"/>
              <a:gd name="connsiteX145" fmla="*/ 955264 w 5832064"/>
              <a:gd name="connsiteY145" fmla="*/ 236819 h 5570819"/>
              <a:gd name="connsiteX146" fmla="*/ 278989 w 5832064"/>
              <a:gd name="connsiteY146" fmla="*/ 246344 h 5570819"/>
              <a:gd name="connsiteX147" fmla="*/ 212314 w 5832064"/>
              <a:gd name="connsiteY147" fmla="*/ 274919 h 5570819"/>
              <a:gd name="connsiteX148" fmla="*/ 193264 w 5832064"/>
              <a:gd name="connsiteY148" fmla="*/ 313019 h 557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5832064" h="5570819">
                <a:moveTo>
                  <a:pt x="193264" y="313019"/>
                </a:moveTo>
                <a:cubicBezTo>
                  <a:pt x="182151" y="363819"/>
                  <a:pt x="161793" y="490869"/>
                  <a:pt x="145639" y="579719"/>
                </a:cubicBezTo>
                <a:cubicBezTo>
                  <a:pt x="142743" y="595647"/>
                  <a:pt x="136391" y="611157"/>
                  <a:pt x="136114" y="627344"/>
                </a:cubicBezTo>
                <a:cubicBezTo>
                  <a:pt x="130036" y="982906"/>
                  <a:pt x="135190" y="1338634"/>
                  <a:pt x="126589" y="1694144"/>
                </a:cubicBezTo>
                <a:cubicBezTo>
                  <a:pt x="125655" y="1732758"/>
                  <a:pt x="107539" y="1808444"/>
                  <a:pt x="107539" y="1808444"/>
                </a:cubicBezTo>
                <a:cubicBezTo>
                  <a:pt x="101189" y="2030694"/>
                  <a:pt x="96331" y="2252992"/>
                  <a:pt x="88489" y="2475194"/>
                </a:cubicBezTo>
                <a:cubicBezTo>
                  <a:pt x="86805" y="2522895"/>
                  <a:pt x="85272" y="2570757"/>
                  <a:pt x="78964" y="2618069"/>
                </a:cubicBezTo>
                <a:cubicBezTo>
                  <a:pt x="72545" y="2666211"/>
                  <a:pt x="50389" y="2760944"/>
                  <a:pt x="50389" y="2760944"/>
                </a:cubicBezTo>
                <a:cubicBezTo>
                  <a:pt x="47214" y="3164169"/>
                  <a:pt x="46750" y="3567424"/>
                  <a:pt x="40864" y="3970619"/>
                </a:cubicBezTo>
                <a:cubicBezTo>
                  <a:pt x="39739" y="4047661"/>
                  <a:pt x="38472" y="4044471"/>
                  <a:pt x="21814" y="4094444"/>
                </a:cubicBezTo>
                <a:cubicBezTo>
                  <a:pt x="18639" y="4116669"/>
                  <a:pt x="15703" y="4138929"/>
                  <a:pt x="12289" y="4161119"/>
                </a:cubicBezTo>
                <a:cubicBezTo>
                  <a:pt x="9352" y="4180207"/>
                  <a:pt x="2764" y="4198956"/>
                  <a:pt x="2764" y="4218269"/>
                </a:cubicBezTo>
                <a:cubicBezTo>
                  <a:pt x="2764" y="4307432"/>
                  <a:pt x="-10704" y="4507297"/>
                  <a:pt x="21814" y="4637369"/>
                </a:cubicBezTo>
                <a:cubicBezTo>
                  <a:pt x="24249" y="4647109"/>
                  <a:pt x="28164" y="4656419"/>
                  <a:pt x="31339" y="4665944"/>
                </a:cubicBezTo>
                <a:cubicBezTo>
                  <a:pt x="34514" y="4691344"/>
                  <a:pt x="36656" y="4716895"/>
                  <a:pt x="40864" y="4742144"/>
                </a:cubicBezTo>
                <a:cubicBezTo>
                  <a:pt x="43016" y="4755057"/>
                  <a:pt x="47940" y="4767384"/>
                  <a:pt x="50389" y="4780244"/>
                </a:cubicBezTo>
                <a:cubicBezTo>
                  <a:pt x="60644" y="4834085"/>
                  <a:pt x="74002" y="4887585"/>
                  <a:pt x="78964" y="4942169"/>
                </a:cubicBezTo>
                <a:cubicBezTo>
                  <a:pt x="82139" y="4977094"/>
                  <a:pt x="84311" y="5012125"/>
                  <a:pt x="88489" y="5046944"/>
                </a:cubicBezTo>
                <a:cubicBezTo>
                  <a:pt x="111869" y="5241777"/>
                  <a:pt x="97997" y="5119875"/>
                  <a:pt x="117064" y="5227919"/>
                </a:cubicBezTo>
                <a:cubicBezTo>
                  <a:pt x="123777" y="5265957"/>
                  <a:pt x="127735" y="5304513"/>
                  <a:pt x="136114" y="5342219"/>
                </a:cubicBezTo>
                <a:cubicBezTo>
                  <a:pt x="140470" y="5361821"/>
                  <a:pt x="135683" y="5394499"/>
                  <a:pt x="155164" y="5399369"/>
                </a:cubicBezTo>
                <a:cubicBezTo>
                  <a:pt x="167864" y="5402544"/>
                  <a:pt x="180677" y="5405298"/>
                  <a:pt x="193264" y="5408894"/>
                </a:cubicBezTo>
                <a:cubicBezTo>
                  <a:pt x="202918" y="5411652"/>
                  <a:pt x="212099" y="5415984"/>
                  <a:pt x="221839" y="5418419"/>
                </a:cubicBezTo>
                <a:cubicBezTo>
                  <a:pt x="237545" y="5422346"/>
                  <a:pt x="253758" y="5424017"/>
                  <a:pt x="269464" y="5427944"/>
                </a:cubicBezTo>
                <a:cubicBezTo>
                  <a:pt x="279204" y="5430379"/>
                  <a:pt x="288026" y="5436727"/>
                  <a:pt x="298039" y="5437469"/>
                </a:cubicBezTo>
                <a:cubicBezTo>
                  <a:pt x="374097" y="5443103"/>
                  <a:pt x="450439" y="5443819"/>
                  <a:pt x="526639" y="5446994"/>
                </a:cubicBezTo>
                <a:cubicBezTo>
                  <a:pt x="539339" y="5450169"/>
                  <a:pt x="552707" y="5451362"/>
                  <a:pt x="564739" y="5456519"/>
                </a:cubicBezTo>
                <a:cubicBezTo>
                  <a:pt x="575261" y="5461028"/>
                  <a:pt x="582595" y="5471549"/>
                  <a:pt x="593314" y="5475569"/>
                </a:cubicBezTo>
                <a:cubicBezTo>
                  <a:pt x="608473" y="5481253"/>
                  <a:pt x="625135" y="5481582"/>
                  <a:pt x="640939" y="5485094"/>
                </a:cubicBezTo>
                <a:cubicBezTo>
                  <a:pt x="748011" y="5508888"/>
                  <a:pt x="575806" y="5477150"/>
                  <a:pt x="764764" y="5504144"/>
                </a:cubicBezTo>
                <a:cubicBezTo>
                  <a:pt x="804983" y="5509890"/>
                  <a:pt x="813051" y="5514875"/>
                  <a:pt x="850489" y="5523194"/>
                </a:cubicBezTo>
                <a:cubicBezTo>
                  <a:pt x="866293" y="5526706"/>
                  <a:pt x="882239" y="5529544"/>
                  <a:pt x="898114" y="5532719"/>
                </a:cubicBezTo>
                <a:cubicBezTo>
                  <a:pt x="999714" y="5529544"/>
                  <a:pt x="1101430" y="5528993"/>
                  <a:pt x="1202914" y="5523194"/>
                </a:cubicBezTo>
                <a:cubicBezTo>
                  <a:pt x="1212938" y="5522621"/>
                  <a:pt x="1224389" y="5520769"/>
                  <a:pt x="1231489" y="5513669"/>
                </a:cubicBezTo>
                <a:cubicBezTo>
                  <a:pt x="1247678" y="5497480"/>
                  <a:pt x="1269589" y="5456519"/>
                  <a:pt x="1269589" y="5456519"/>
                </a:cubicBezTo>
                <a:cubicBezTo>
                  <a:pt x="1272764" y="5427944"/>
                  <a:pt x="1276253" y="5399402"/>
                  <a:pt x="1279114" y="5370794"/>
                </a:cubicBezTo>
                <a:cubicBezTo>
                  <a:pt x="1291039" y="5251548"/>
                  <a:pt x="1277122" y="5300569"/>
                  <a:pt x="1298164" y="5237444"/>
                </a:cubicBezTo>
                <a:cubicBezTo>
                  <a:pt x="1321196" y="5053188"/>
                  <a:pt x="1295396" y="5244525"/>
                  <a:pt x="1317214" y="5113619"/>
                </a:cubicBezTo>
                <a:cubicBezTo>
                  <a:pt x="1334278" y="5011232"/>
                  <a:pt x="1317977" y="5081991"/>
                  <a:pt x="1336264" y="5008844"/>
                </a:cubicBezTo>
                <a:cubicBezTo>
                  <a:pt x="1333089" y="4954869"/>
                  <a:pt x="1330886" y="4900828"/>
                  <a:pt x="1326739" y="4846919"/>
                </a:cubicBezTo>
                <a:cubicBezTo>
                  <a:pt x="1324534" y="4818253"/>
                  <a:pt x="1317214" y="4789945"/>
                  <a:pt x="1317214" y="4761194"/>
                </a:cubicBezTo>
                <a:cubicBezTo>
                  <a:pt x="1317214" y="4650024"/>
                  <a:pt x="1323564" y="4538944"/>
                  <a:pt x="1326739" y="4427819"/>
                </a:cubicBezTo>
                <a:lnTo>
                  <a:pt x="1355314" y="4513544"/>
                </a:lnTo>
                <a:cubicBezTo>
                  <a:pt x="1358489" y="4523069"/>
                  <a:pt x="1356485" y="4536550"/>
                  <a:pt x="1364839" y="4542119"/>
                </a:cubicBezTo>
                <a:lnTo>
                  <a:pt x="1393414" y="4561169"/>
                </a:lnTo>
                <a:cubicBezTo>
                  <a:pt x="1399764" y="4570694"/>
                  <a:pt x="1402756" y="4583677"/>
                  <a:pt x="1412464" y="4589744"/>
                </a:cubicBezTo>
                <a:cubicBezTo>
                  <a:pt x="1458386" y="4618445"/>
                  <a:pt x="1553703" y="4614345"/>
                  <a:pt x="1593439" y="4618319"/>
                </a:cubicBezTo>
                <a:cubicBezTo>
                  <a:pt x="1650321" y="4624007"/>
                  <a:pt x="1651601" y="4625716"/>
                  <a:pt x="1698214" y="4637369"/>
                </a:cubicBezTo>
                <a:cubicBezTo>
                  <a:pt x="1828389" y="4634194"/>
                  <a:pt x="1958660" y="4633757"/>
                  <a:pt x="2088739" y="4627844"/>
                </a:cubicBezTo>
                <a:cubicBezTo>
                  <a:pt x="2098769" y="4627388"/>
                  <a:pt x="2109474" y="4624591"/>
                  <a:pt x="2117314" y="4618319"/>
                </a:cubicBezTo>
                <a:cubicBezTo>
                  <a:pt x="2126253" y="4611168"/>
                  <a:pt x="2130014" y="4599269"/>
                  <a:pt x="2136364" y="4589744"/>
                </a:cubicBezTo>
                <a:cubicBezTo>
                  <a:pt x="2139539" y="4577044"/>
                  <a:pt x="2143547" y="4564524"/>
                  <a:pt x="2145889" y="4551644"/>
                </a:cubicBezTo>
                <a:cubicBezTo>
                  <a:pt x="2158387" y="4482903"/>
                  <a:pt x="2154334" y="4473479"/>
                  <a:pt x="2164939" y="4399244"/>
                </a:cubicBezTo>
                <a:cubicBezTo>
                  <a:pt x="2167229" y="4383217"/>
                  <a:pt x="2171289" y="4367494"/>
                  <a:pt x="2174464" y="4351619"/>
                </a:cubicBezTo>
                <a:cubicBezTo>
                  <a:pt x="2180814" y="4189694"/>
                  <a:pt x="2184688" y="4027653"/>
                  <a:pt x="2193514" y="3865844"/>
                </a:cubicBezTo>
                <a:cubicBezTo>
                  <a:pt x="2194227" y="3852773"/>
                  <a:pt x="2199443" y="3840331"/>
                  <a:pt x="2203039" y="3827744"/>
                </a:cubicBezTo>
                <a:cubicBezTo>
                  <a:pt x="2212212" y="3795638"/>
                  <a:pt x="2221523" y="3763260"/>
                  <a:pt x="2269714" y="3761069"/>
                </a:cubicBezTo>
                <a:lnTo>
                  <a:pt x="2479264" y="3751544"/>
                </a:lnTo>
                <a:cubicBezTo>
                  <a:pt x="2703516" y="3687472"/>
                  <a:pt x="2577017" y="3716584"/>
                  <a:pt x="3060289" y="3742019"/>
                </a:cubicBezTo>
                <a:cubicBezTo>
                  <a:pt x="3071721" y="3742621"/>
                  <a:pt x="3079339" y="3754719"/>
                  <a:pt x="3088864" y="3761069"/>
                </a:cubicBezTo>
                <a:cubicBezTo>
                  <a:pt x="3092039" y="3770594"/>
                  <a:pt x="3093899" y="3780664"/>
                  <a:pt x="3098389" y="3789644"/>
                </a:cubicBezTo>
                <a:cubicBezTo>
                  <a:pt x="3103509" y="3799883"/>
                  <a:pt x="3115892" y="3806876"/>
                  <a:pt x="3117439" y="3818219"/>
                </a:cubicBezTo>
                <a:cubicBezTo>
                  <a:pt x="3125601" y="3878074"/>
                  <a:pt x="3122808" y="3938929"/>
                  <a:pt x="3126964" y="3999194"/>
                </a:cubicBezTo>
                <a:cubicBezTo>
                  <a:pt x="3129159" y="4031027"/>
                  <a:pt x="3133314" y="4062694"/>
                  <a:pt x="3136489" y="4094444"/>
                </a:cubicBezTo>
                <a:cubicBezTo>
                  <a:pt x="3133314" y="4211919"/>
                  <a:pt x="3132424" y="4329478"/>
                  <a:pt x="3126964" y="4446869"/>
                </a:cubicBezTo>
                <a:cubicBezTo>
                  <a:pt x="3126067" y="4466161"/>
                  <a:pt x="3122123" y="4485283"/>
                  <a:pt x="3117439" y="4504019"/>
                </a:cubicBezTo>
                <a:cubicBezTo>
                  <a:pt x="3112569" y="4523500"/>
                  <a:pt x="3098389" y="4561169"/>
                  <a:pt x="3098389" y="4561169"/>
                </a:cubicBezTo>
                <a:cubicBezTo>
                  <a:pt x="3095214" y="4729444"/>
                  <a:pt x="3094766" y="4897793"/>
                  <a:pt x="3088864" y="5065994"/>
                </a:cubicBezTo>
                <a:cubicBezTo>
                  <a:pt x="3088405" y="5079077"/>
                  <a:pt x="3081906" y="5091257"/>
                  <a:pt x="3079339" y="5104094"/>
                </a:cubicBezTo>
                <a:cubicBezTo>
                  <a:pt x="3075551" y="5123032"/>
                  <a:pt x="3072989" y="5142194"/>
                  <a:pt x="3069814" y="5161244"/>
                </a:cubicBezTo>
                <a:cubicBezTo>
                  <a:pt x="3072989" y="5212044"/>
                  <a:pt x="3074930" y="5262936"/>
                  <a:pt x="3079339" y="5313644"/>
                </a:cubicBezTo>
                <a:cubicBezTo>
                  <a:pt x="3081186" y="5334890"/>
                  <a:pt x="3085833" y="5383782"/>
                  <a:pt x="3098389" y="5408894"/>
                </a:cubicBezTo>
                <a:cubicBezTo>
                  <a:pt x="3104420" y="5420955"/>
                  <a:pt x="3140837" y="5469529"/>
                  <a:pt x="3146014" y="5475569"/>
                </a:cubicBezTo>
                <a:cubicBezTo>
                  <a:pt x="3154780" y="5485796"/>
                  <a:pt x="3163628" y="5496314"/>
                  <a:pt x="3174589" y="5504144"/>
                </a:cubicBezTo>
                <a:cubicBezTo>
                  <a:pt x="3186143" y="5512397"/>
                  <a:pt x="3199638" y="5517601"/>
                  <a:pt x="3212689" y="5523194"/>
                </a:cubicBezTo>
                <a:cubicBezTo>
                  <a:pt x="3251784" y="5539949"/>
                  <a:pt x="3279265" y="5536941"/>
                  <a:pt x="3326989" y="5542244"/>
                </a:cubicBezTo>
                <a:cubicBezTo>
                  <a:pt x="3339689" y="5545419"/>
                  <a:pt x="3351998" y="5551769"/>
                  <a:pt x="3365089" y="5551769"/>
                </a:cubicBezTo>
                <a:cubicBezTo>
                  <a:pt x="4035690" y="5551769"/>
                  <a:pt x="3857900" y="5571130"/>
                  <a:pt x="4165189" y="5532719"/>
                </a:cubicBezTo>
                <a:cubicBezTo>
                  <a:pt x="4226497" y="5512283"/>
                  <a:pt x="4162261" y="5531620"/>
                  <a:pt x="4269964" y="5513669"/>
                </a:cubicBezTo>
                <a:cubicBezTo>
                  <a:pt x="4293884" y="5509682"/>
                  <a:pt x="4313991" y="5502168"/>
                  <a:pt x="4336639" y="5494619"/>
                </a:cubicBezTo>
                <a:cubicBezTo>
                  <a:pt x="4425539" y="5497794"/>
                  <a:pt x="4514732" y="5496268"/>
                  <a:pt x="4603339" y="5504144"/>
                </a:cubicBezTo>
                <a:cubicBezTo>
                  <a:pt x="4657933" y="5508997"/>
                  <a:pt x="4712091" y="5519426"/>
                  <a:pt x="4765264" y="5532719"/>
                </a:cubicBezTo>
                <a:cubicBezTo>
                  <a:pt x="4799514" y="5541282"/>
                  <a:pt x="4814712" y="5545723"/>
                  <a:pt x="4850989" y="5551769"/>
                </a:cubicBezTo>
                <a:cubicBezTo>
                  <a:pt x="4873134" y="5555460"/>
                  <a:pt x="4895232" y="5560378"/>
                  <a:pt x="4917664" y="5561294"/>
                </a:cubicBezTo>
                <a:cubicBezTo>
                  <a:pt x="5050941" y="5566734"/>
                  <a:pt x="5184364" y="5567644"/>
                  <a:pt x="5317714" y="5570819"/>
                </a:cubicBezTo>
                <a:cubicBezTo>
                  <a:pt x="5430457" y="5562146"/>
                  <a:pt x="5414859" y="5567011"/>
                  <a:pt x="5498689" y="5551769"/>
                </a:cubicBezTo>
                <a:cubicBezTo>
                  <a:pt x="5514617" y="5548873"/>
                  <a:pt x="5530695" y="5546504"/>
                  <a:pt x="5546314" y="5542244"/>
                </a:cubicBezTo>
                <a:cubicBezTo>
                  <a:pt x="5565687" y="5536960"/>
                  <a:pt x="5603464" y="5523194"/>
                  <a:pt x="5603464" y="5523194"/>
                </a:cubicBezTo>
                <a:cubicBezTo>
                  <a:pt x="5612989" y="5513669"/>
                  <a:pt x="5621691" y="5503243"/>
                  <a:pt x="5632039" y="5494619"/>
                </a:cubicBezTo>
                <a:cubicBezTo>
                  <a:pt x="5640833" y="5487290"/>
                  <a:pt x="5653463" y="5484508"/>
                  <a:pt x="5660614" y="5475569"/>
                </a:cubicBezTo>
                <a:cubicBezTo>
                  <a:pt x="5666886" y="5467729"/>
                  <a:pt x="5666964" y="5456519"/>
                  <a:pt x="5670139" y="5446994"/>
                </a:cubicBezTo>
                <a:cubicBezTo>
                  <a:pt x="5673314" y="5424769"/>
                  <a:pt x="5675261" y="5402334"/>
                  <a:pt x="5679664" y="5380319"/>
                </a:cubicBezTo>
                <a:cubicBezTo>
                  <a:pt x="5681633" y="5370474"/>
                  <a:pt x="5687220" y="5361589"/>
                  <a:pt x="5689189" y="5351744"/>
                </a:cubicBezTo>
                <a:cubicBezTo>
                  <a:pt x="5696764" y="5313869"/>
                  <a:pt x="5696025" y="5274087"/>
                  <a:pt x="5708239" y="5237444"/>
                </a:cubicBezTo>
                <a:lnTo>
                  <a:pt x="5727289" y="5180294"/>
                </a:lnTo>
                <a:cubicBezTo>
                  <a:pt x="5730464" y="5170769"/>
                  <a:pt x="5734379" y="5161459"/>
                  <a:pt x="5736814" y="5151719"/>
                </a:cubicBezTo>
                <a:lnTo>
                  <a:pt x="5746339" y="5113619"/>
                </a:lnTo>
                <a:cubicBezTo>
                  <a:pt x="5747443" y="5087119"/>
                  <a:pt x="5747832" y="4894423"/>
                  <a:pt x="5765389" y="4818344"/>
                </a:cubicBezTo>
                <a:cubicBezTo>
                  <a:pt x="5769904" y="4798778"/>
                  <a:pt x="5778089" y="4780244"/>
                  <a:pt x="5784439" y="4761194"/>
                </a:cubicBezTo>
                <a:cubicBezTo>
                  <a:pt x="5781264" y="4643719"/>
                  <a:pt x="5780783" y="4526140"/>
                  <a:pt x="5774914" y="4408769"/>
                </a:cubicBezTo>
                <a:cubicBezTo>
                  <a:pt x="5774413" y="4398741"/>
                  <a:pt x="5766562" y="4390165"/>
                  <a:pt x="5765389" y="4380194"/>
                </a:cubicBezTo>
                <a:cubicBezTo>
                  <a:pt x="5760182" y="4335936"/>
                  <a:pt x="5759565" y="4291253"/>
                  <a:pt x="5755864" y="4246844"/>
                </a:cubicBezTo>
                <a:cubicBezTo>
                  <a:pt x="5753214" y="4215046"/>
                  <a:pt x="5749514" y="4183344"/>
                  <a:pt x="5746339" y="4151594"/>
                </a:cubicBezTo>
                <a:cubicBezTo>
                  <a:pt x="5737457" y="3263356"/>
                  <a:pt x="5719002" y="3448748"/>
                  <a:pt x="5755864" y="2846669"/>
                </a:cubicBezTo>
                <a:cubicBezTo>
                  <a:pt x="5758200" y="2808508"/>
                  <a:pt x="5760647" y="2770306"/>
                  <a:pt x="5765389" y="2732369"/>
                </a:cubicBezTo>
                <a:cubicBezTo>
                  <a:pt x="5767013" y="2719379"/>
                  <a:pt x="5772572" y="2707149"/>
                  <a:pt x="5774914" y="2694269"/>
                </a:cubicBezTo>
                <a:cubicBezTo>
                  <a:pt x="5778930" y="2672180"/>
                  <a:pt x="5781025" y="2649784"/>
                  <a:pt x="5784439" y="2627594"/>
                </a:cubicBezTo>
                <a:cubicBezTo>
                  <a:pt x="5787376" y="2608506"/>
                  <a:pt x="5790789" y="2589494"/>
                  <a:pt x="5793964" y="2570444"/>
                </a:cubicBezTo>
                <a:cubicBezTo>
                  <a:pt x="5799504" y="2487343"/>
                  <a:pt x="5795845" y="2448620"/>
                  <a:pt x="5813014" y="2379944"/>
                </a:cubicBezTo>
                <a:cubicBezTo>
                  <a:pt x="5815449" y="2370204"/>
                  <a:pt x="5819364" y="2360894"/>
                  <a:pt x="5822539" y="2351369"/>
                </a:cubicBezTo>
                <a:cubicBezTo>
                  <a:pt x="5818863" y="2252108"/>
                  <a:pt x="5820170" y="2116898"/>
                  <a:pt x="5803489" y="2008469"/>
                </a:cubicBezTo>
                <a:cubicBezTo>
                  <a:pt x="5800072" y="1986257"/>
                  <a:pt x="5791552" y="1963132"/>
                  <a:pt x="5784439" y="1941794"/>
                </a:cubicBezTo>
                <a:cubicBezTo>
                  <a:pt x="5781264" y="1865594"/>
                  <a:pt x="5780348" y="1789266"/>
                  <a:pt x="5774914" y="1713194"/>
                </a:cubicBezTo>
                <a:cubicBezTo>
                  <a:pt x="5773981" y="1700136"/>
                  <a:pt x="5765389" y="1688185"/>
                  <a:pt x="5765389" y="1675094"/>
                </a:cubicBezTo>
                <a:cubicBezTo>
                  <a:pt x="5765389" y="1572573"/>
                  <a:pt x="5762476" y="1532889"/>
                  <a:pt x="5784439" y="1456019"/>
                </a:cubicBezTo>
                <a:cubicBezTo>
                  <a:pt x="5787197" y="1446365"/>
                  <a:pt x="5790789" y="1436969"/>
                  <a:pt x="5793964" y="1427444"/>
                </a:cubicBezTo>
                <a:cubicBezTo>
                  <a:pt x="5810098" y="1072502"/>
                  <a:pt x="5794177" y="1339271"/>
                  <a:pt x="5813014" y="1122644"/>
                </a:cubicBezTo>
                <a:cubicBezTo>
                  <a:pt x="5827022" y="961553"/>
                  <a:pt x="5814333" y="1048055"/>
                  <a:pt x="5832064" y="941669"/>
                </a:cubicBezTo>
                <a:cubicBezTo>
                  <a:pt x="5828889" y="919444"/>
                  <a:pt x="5826942" y="897009"/>
                  <a:pt x="5822539" y="874994"/>
                </a:cubicBezTo>
                <a:cubicBezTo>
                  <a:pt x="5820570" y="865149"/>
                  <a:pt x="5815772" y="856073"/>
                  <a:pt x="5813014" y="846419"/>
                </a:cubicBezTo>
                <a:cubicBezTo>
                  <a:pt x="5789094" y="762698"/>
                  <a:pt x="5816802" y="848257"/>
                  <a:pt x="5793964" y="779744"/>
                </a:cubicBezTo>
                <a:cubicBezTo>
                  <a:pt x="5790789" y="567019"/>
                  <a:pt x="5811956" y="352531"/>
                  <a:pt x="5784439" y="141569"/>
                </a:cubicBezTo>
                <a:cubicBezTo>
                  <a:pt x="5781053" y="115607"/>
                  <a:pt x="5734344" y="124527"/>
                  <a:pt x="5708239" y="122519"/>
                </a:cubicBezTo>
                <a:lnTo>
                  <a:pt x="5584414" y="112994"/>
                </a:lnTo>
                <a:lnTo>
                  <a:pt x="5403439" y="103469"/>
                </a:lnTo>
                <a:cubicBezTo>
                  <a:pt x="5116009" y="119437"/>
                  <a:pt x="5192760" y="119545"/>
                  <a:pt x="4774789" y="103469"/>
                </a:cubicBezTo>
                <a:cubicBezTo>
                  <a:pt x="4761708" y="102966"/>
                  <a:pt x="4749715" y="95247"/>
                  <a:pt x="4736689" y="93944"/>
                </a:cubicBezTo>
                <a:cubicBezTo>
                  <a:pt x="4686042" y="88879"/>
                  <a:pt x="4635089" y="87594"/>
                  <a:pt x="4584289" y="84419"/>
                </a:cubicBezTo>
                <a:cubicBezTo>
                  <a:pt x="4453798" y="55421"/>
                  <a:pt x="4544060" y="72247"/>
                  <a:pt x="4412839" y="55844"/>
                </a:cubicBezTo>
                <a:lnTo>
                  <a:pt x="4193764" y="27269"/>
                </a:lnTo>
                <a:cubicBezTo>
                  <a:pt x="4184239" y="24094"/>
                  <a:pt x="4174929" y="20179"/>
                  <a:pt x="4165189" y="17744"/>
                </a:cubicBezTo>
                <a:cubicBezTo>
                  <a:pt x="4011915" y="-20574"/>
                  <a:pt x="3829323" y="14624"/>
                  <a:pt x="3688939" y="17744"/>
                </a:cubicBezTo>
                <a:cubicBezTo>
                  <a:pt x="3673064" y="20919"/>
                  <a:pt x="3657315" y="24807"/>
                  <a:pt x="3641314" y="27269"/>
                </a:cubicBezTo>
                <a:cubicBezTo>
                  <a:pt x="3591235" y="34973"/>
                  <a:pt x="3518556" y="41450"/>
                  <a:pt x="3469864" y="46319"/>
                </a:cubicBezTo>
                <a:cubicBezTo>
                  <a:pt x="3434939" y="55844"/>
                  <a:pt x="3400428" y="67041"/>
                  <a:pt x="3365089" y="74894"/>
                </a:cubicBezTo>
                <a:cubicBezTo>
                  <a:pt x="3343173" y="79764"/>
                  <a:pt x="3320790" y="82592"/>
                  <a:pt x="3298414" y="84419"/>
                </a:cubicBezTo>
                <a:cubicBezTo>
                  <a:pt x="3165167" y="95296"/>
                  <a:pt x="3031859" y="105778"/>
                  <a:pt x="2898364" y="112994"/>
                </a:cubicBezTo>
                <a:cubicBezTo>
                  <a:pt x="2796863" y="118481"/>
                  <a:pt x="2695164" y="119344"/>
                  <a:pt x="2593564" y="122519"/>
                </a:cubicBezTo>
                <a:cubicBezTo>
                  <a:pt x="2359118" y="151825"/>
                  <a:pt x="2649890" y="118096"/>
                  <a:pt x="2098264" y="141569"/>
                </a:cubicBezTo>
                <a:cubicBezTo>
                  <a:pt x="2088233" y="141996"/>
                  <a:pt x="2079710" y="150468"/>
                  <a:pt x="2069689" y="151094"/>
                </a:cubicBezTo>
                <a:cubicBezTo>
                  <a:pt x="1977739" y="156841"/>
                  <a:pt x="1885539" y="157444"/>
                  <a:pt x="1793464" y="160619"/>
                </a:cubicBezTo>
                <a:cubicBezTo>
                  <a:pt x="1666971" y="202783"/>
                  <a:pt x="1756376" y="180541"/>
                  <a:pt x="1517239" y="170144"/>
                </a:cubicBezTo>
                <a:cubicBezTo>
                  <a:pt x="1447389" y="173319"/>
                  <a:pt x="1377240" y="172474"/>
                  <a:pt x="1307689" y="179669"/>
                </a:cubicBezTo>
                <a:cubicBezTo>
                  <a:pt x="1284697" y="182047"/>
                  <a:pt x="1263438" y="193113"/>
                  <a:pt x="1241014" y="198719"/>
                </a:cubicBezTo>
                <a:cubicBezTo>
                  <a:pt x="1188405" y="211871"/>
                  <a:pt x="1157653" y="211818"/>
                  <a:pt x="1098139" y="217769"/>
                </a:cubicBezTo>
                <a:cubicBezTo>
                  <a:pt x="1039547" y="237300"/>
                  <a:pt x="1055758" y="234397"/>
                  <a:pt x="955264" y="236819"/>
                </a:cubicBezTo>
                <a:cubicBezTo>
                  <a:pt x="729882" y="242250"/>
                  <a:pt x="504414" y="243169"/>
                  <a:pt x="278989" y="246344"/>
                </a:cubicBezTo>
                <a:cubicBezTo>
                  <a:pt x="249842" y="253631"/>
                  <a:pt x="234240" y="252993"/>
                  <a:pt x="212314" y="274919"/>
                </a:cubicBezTo>
                <a:cubicBezTo>
                  <a:pt x="207294" y="279939"/>
                  <a:pt x="204377" y="262219"/>
                  <a:pt x="193264" y="313019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Understanding the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91" y="1066800"/>
            <a:ext cx="5376981" cy="537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89" t="11828" r="11085" b="12318"/>
          <a:stretch/>
        </p:blipFill>
        <p:spPr>
          <a:xfrm>
            <a:off x="2377440" y="1698259"/>
            <a:ext cx="1821180" cy="18242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53600" y="3901440"/>
            <a:ext cx="563880" cy="56388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4431" y="5670651"/>
            <a:ext cx="563880" cy="563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94651" y="4785758"/>
            <a:ext cx="563880" cy="563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3189" t="11828" r="11085" b="12318"/>
          <a:stretch/>
        </p:blipFill>
        <p:spPr>
          <a:xfrm>
            <a:off x="2377440" y="3991879"/>
            <a:ext cx="1821180" cy="18242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77440" y="4004897"/>
            <a:ext cx="1821180" cy="1811277"/>
          </a:xfrm>
          <a:prstGeom prst="rect">
            <a:avLst/>
          </a:prstGeo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/>
          <p:nvPr/>
        </p:nvSpPr>
        <p:spPr>
          <a:xfrm>
            <a:off x="4933951" y="990600"/>
            <a:ext cx="5686425" cy="5410200"/>
          </a:xfrm>
          <a:custGeom>
            <a:avLst/>
            <a:gdLst>
              <a:gd name="connsiteX0" fmla="*/ 104775 w 5686425"/>
              <a:gd name="connsiteY0" fmla="*/ 171450 h 5410200"/>
              <a:gd name="connsiteX1" fmla="*/ 47625 w 5686425"/>
              <a:gd name="connsiteY1" fmla="*/ 1495425 h 5410200"/>
              <a:gd name="connsiteX2" fmla="*/ 9525 w 5686425"/>
              <a:gd name="connsiteY2" fmla="*/ 1838325 h 5410200"/>
              <a:gd name="connsiteX3" fmla="*/ 0 w 5686425"/>
              <a:gd name="connsiteY3" fmla="*/ 1971675 h 5410200"/>
              <a:gd name="connsiteX4" fmla="*/ 9525 w 5686425"/>
              <a:gd name="connsiteY4" fmla="*/ 2952750 h 5410200"/>
              <a:gd name="connsiteX5" fmla="*/ 19050 w 5686425"/>
              <a:gd name="connsiteY5" fmla="*/ 2990850 h 5410200"/>
              <a:gd name="connsiteX6" fmla="*/ 28575 w 5686425"/>
              <a:gd name="connsiteY6" fmla="*/ 3086100 h 5410200"/>
              <a:gd name="connsiteX7" fmla="*/ 47625 w 5686425"/>
              <a:gd name="connsiteY7" fmla="*/ 3171825 h 5410200"/>
              <a:gd name="connsiteX8" fmla="*/ 57150 w 5686425"/>
              <a:gd name="connsiteY8" fmla="*/ 3286125 h 5410200"/>
              <a:gd name="connsiteX9" fmla="*/ 85725 w 5686425"/>
              <a:gd name="connsiteY9" fmla="*/ 3467100 h 5410200"/>
              <a:gd name="connsiteX10" fmla="*/ 104775 w 5686425"/>
              <a:gd name="connsiteY10" fmla="*/ 3581400 h 5410200"/>
              <a:gd name="connsiteX11" fmla="*/ 95250 w 5686425"/>
              <a:gd name="connsiteY11" fmla="*/ 4438650 h 5410200"/>
              <a:gd name="connsiteX12" fmla="*/ 66675 w 5686425"/>
              <a:gd name="connsiteY12" fmla="*/ 4772025 h 5410200"/>
              <a:gd name="connsiteX13" fmla="*/ 57150 w 5686425"/>
              <a:gd name="connsiteY13" fmla="*/ 4810125 h 5410200"/>
              <a:gd name="connsiteX14" fmla="*/ 47625 w 5686425"/>
              <a:gd name="connsiteY14" fmla="*/ 4867275 h 5410200"/>
              <a:gd name="connsiteX15" fmla="*/ 57150 w 5686425"/>
              <a:gd name="connsiteY15" fmla="*/ 5095875 h 5410200"/>
              <a:gd name="connsiteX16" fmla="*/ 76200 w 5686425"/>
              <a:gd name="connsiteY16" fmla="*/ 5124450 h 5410200"/>
              <a:gd name="connsiteX17" fmla="*/ 95250 w 5686425"/>
              <a:gd name="connsiteY17" fmla="*/ 5181600 h 5410200"/>
              <a:gd name="connsiteX18" fmla="*/ 114300 w 5686425"/>
              <a:gd name="connsiteY18" fmla="*/ 5210175 h 5410200"/>
              <a:gd name="connsiteX19" fmla="*/ 133350 w 5686425"/>
              <a:gd name="connsiteY19" fmla="*/ 5248275 h 5410200"/>
              <a:gd name="connsiteX20" fmla="*/ 190500 w 5686425"/>
              <a:gd name="connsiteY20" fmla="*/ 5305425 h 5410200"/>
              <a:gd name="connsiteX21" fmla="*/ 219075 w 5686425"/>
              <a:gd name="connsiteY21" fmla="*/ 5334000 h 5410200"/>
              <a:gd name="connsiteX22" fmla="*/ 304800 w 5686425"/>
              <a:gd name="connsiteY22" fmla="*/ 5381625 h 5410200"/>
              <a:gd name="connsiteX23" fmla="*/ 647700 w 5686425"/>
              <a:gd name="connsiteY23" fmla="*/ 5391150 h 5410200"/>
              <a:gd name="connsiteX24" fmla="*/ 771525 w 5686425"/>
              <a:gd name="connsiteY24" fmla="*/ 5410200 h 5410200"/>
              <a:gd name="connsiteX25" fmla="*/ 1076325 w 5686425"/>
              <a:gd name="connsiteY25" fmla="*/ 5400675 h 5410200"/>
              <a:gd name="connsiteX26" fmla="*/ 1133475 w 5686425"/>
              <a:gd name="connsiteY26" fmla="*/ 5353050 h 5410200"/>
              <a:gd name="connsiteX27" fmla="*/ 1162050 w 5686425"/>
              <a:gd name="connsiteY27" fmla="*/ 5257800 h 5410200"/>
              <a:gd name="connsiteX28" fmla="*/ 1181100 w 5686425"/>
              <a:gd name="connsiteY28" fmla="*/ 5105400 h 5410200"/>
              <a:gd name="connsiteX29" fmla="*/ 1190625 w 5686425"/>
              <a:gd name="connsiteY29" fmla="*/ 5038725 h 5410200"/>
              <a:gd name="connsiteX30" fmla="*/ 1171575 w 5686425"/>
              <a:gd name="connsiteY30" fmla="*/ 4848225 h 5410200"/>
              <a:gd name="connsiteX31" fmla="*/ 1162050 w 5686425"/>
              <a:gd name="connsiteY31" fmla="*/ 4810125 h 5410200"/>
              <a:gd name="connsiteX32" fmla="*/ 1143000 w 5686425"/>
              <a:gd name="connsiteY32" fmla="*/ 4752975 h 5410200"/>
              <a:gd name="connsiteX33" fmla="*/ 1143000 w 5686425"/>
              <a:gd name="connsiteY33" fmla="*/ 4543425 h 5410200"/>
              <a:gd name="connsiteX34" fmla="*/ 1171575 w 5686425"/>
              <a:gd name="connsiteY34" fmla="*/ 4524375 h 5410200"/>
              <a:gd name="connsiteX35" fmla="*/ 1200150 w 5686425"/>
              <a:gd name="connsiteY35" fmla="*/ 4514850 h 5410200"/>
              <a:gd name="connsiteX36" fmla="*/ 1247775 w 5686425"/>
              <a:gd name="connsiteY36" fmla="*/ 4495800 h 5410200"/>
              <a:gd name="connsiteX37" fmla="*/ 1752600 w 5686425"/>
              <a:gd name="connsiteY37" fmla="*/ 4486275 h 5410200"/>
              <a:gd name="connsiteX38" fmla="*/ 2028825 w 5686425"/>
              <a:gd name="connsiteY38" fmla="*/ 4495800 h 5410200"/>
              <a:gd name="connsiteX39" fmla="*/ 2057400 w 5686425"/>
              <a:gd name="connsiteY39" fmla="*/ 4514850 h 5410200"/>
              <a:gd name="connsiteX40" fmla="*/ 2076450 w 5686425"/>
              <a:gd name="connsiteY40" fmla="*/ 4543425 h 5410200"/>
              <a:gd name="connsiteX41" fmla="*/ 2066925 w 5686425"/>
              <a:gd name="connsiteY41" fmla="*/ 4638675 h 5410200"/>
              <a:gd name="connsiteX42" fmla="*/ 2047875 w 5686425"/>
              <a:gd name="connsiteY42" fmla="*/ 4695825 h 5410200"/>
              <a:gd name="connsiteX43" fmla="*/ 2057400 w 5686425"/>
              <a:gd name="connsiteY43" fmla="*/ 5276850 h 5410200"/>
              <a:gd name="connsiteX44" fmla="*/ 2085975 w 5686425"/>
              <a:gd name="connsiteY44" fmla="*/ 5305425 h 5410200"/>
              <a:gd name="connsiteX45" fmla="*/ 2114550 w 5686425"/>
              <a:gd name="connsiteY45" fmla="*/ 5314950 h 5410200"/>
              <a:gd name="connsiteX46" fmla="*/ 2152650 w 5686425"/>
              <a:gd name="connsiteY46" fmla="*/ 5334000 h 5410200"/>
              <a:gd name="connsiteX47" fmla="*/ 2228850 w 5686425"/>
              <a:gd name="connsiteY47" fmla="*/ 5353050 h 5410200"/>
              <a:gd name="connsiteX48" fmla="*/ 3648075 w 5686425"/>
              <a:gd name="connsiteY48" fmla="*/ 5362575 h 5410200"/>
              <a:gd name="connsiteX49" fmla="*/ 4867275 w 5686425"/>
              <a:gd name="connsiteY49" fmla="*/ 5353050 h 5410200"/>
              <a:gd name="connsiteX50" fmla="*/ 5057775 w 5686425"/>
              <a:gd name="connsiteY50" fmla="*/ 5334000 h 5410200"/>
              <a:gd name="connsiteX51" fmla="*/ 5467350 w 5686425"/>
              <a:gd name="connsiteY51" fmla="*/ 5305425 h 5410200"/>
              <a:gd name="connsiteX52" fmla="*/ 5505450 w 5686425"/>
              <a:gd name="connsiteY52" fmla="*/ 5295900 h 5410200"/>
              <a:gd name="connsiteX53" fmla="*/ 5591175 w 5686425"/>
              <a:gd name="connsiteY53" fmla="*/ 5200650 h 5410200"/>
              <a:gd name="connsiteX54" fmla="*/ 5610225 w 5686425"/>
              <a:gd name="connsiteY54" fmla="*/ 5124450 h 5410200"/>
              <a:gd name="connsiteX55" fmla="*/ 5629275 w 5686425"/>
              <a:gd name="connsiteY55" fmla="*/ 5057775 h 5410200"/>
              <a:gd name="connsiteX56" fmla="*/ 5648325 w 5686425"/>
              <a:gd name="connsiteY56" fmla="*/ 4953000 h 5410200"/>
              <a:gd name="connsiteX57" fmla="*/ 5619750 w 5686425"/>
              <a:gd name="connsiteY57" fmla="*/ 4610100 h 5410200"/>
              <a:gd name="connsiteX58" fmla="*/ 5591175 w 5686425"/>
              <a:gd name="connsiteY58" fmla="*/ 4533900 h 5410200"/>
              <a:gd name="connsiteX59" fmla="*/ 5572125 w 5686425"/>
              <a:gd name="connsiteY59" fmla="*/ 4495800 h 5410200"/>
              <a:gd name="connsiteX60" fmla="*/ 5543550 w 5686425"/>
              <a:gd name="connsiteY60" fmla="*/ 4476750 h 5410200"/>
              <a:gd name="connsiteX61" fmla="*/ 5114925 w 5686425"/>
              <a:gd name="connsiteY61" fmla="*/ 4486275 h 5410200"/>
              <a:gd name="connsiteX62" fmla="*/ 5086350 w 5686425"/>
              <a:gd name="connsiteY62" fmla="*/ 4495800 h 5410200"/>
              <a:gd name="connsiteX63" fmla="*/ 5048250 w 5686425"/>
              <a:gd name="connsiteY63" fmla="*/ 4505325 h 5410200"/>
              <a:gd name="connsiteX64" fmla="*/ 4857750 w 5686425"/>
              <a:gd name="connsiteY64" fmla="*/ 4533900 h 5410200"/>
              <a:gd name="connsiteX65" fmla="*/ 3943350 w 5686425"/>
              <a:gd name="connsiteY65" fmla="*/ 4562475 h 5410200"/>
              <a:gd name="connsiteX66" fmla="*/ 3838575 w 5686425"/>
              <a:gd name="connsiteY66" fmla="*/ 4572000 h 5410200"/>
              <a:gd name="connsiteX67" fmla="*/ 3800475 w 5686425"/>
              <a:gd name="connsiteY67" fmla="*/ 4581525 h 5410200"/>
              <a:gd name="connsiteX68" fmla="*/ 3600450 w 5686425"/>
              <a:gd name="connsiteY68" fmla="*/ 4572000 h 5410200"/>
              <a:gd name="connsiteX69" fmla="*/ 3571875 w 5686425"/>
              <a:gd name="connsiteY69" fmla="*/ 4562475 h 5410200"/>
              <a:gd name="connsiteX70" fmla="*/ 3514725 w 5686425"/>
              <a:gd name="connsiteY70" fmla="*/ 4524375 h 5410200"/>
              <a:gd name="connsiteX71" fmla="*/ 3419475 w 5686425"/>
              <a:gd name="connsiteY71" fmla="*/ 4495800 h 5410200"/>
              <a:gd name="connsiteX72" fmla="*/ 3257550 w 5686425"/>
              <a:gd name="connsiteY72" fmla="*/ 4486275 h 5410200"/>
              <a:gd name="connsiteX73" fmla="*/ 3143250 w 5686425"/>
              <a:gd name="connsiteY73" fmla="*/ 4467225 h 5410200"/>
              <a:gd name="connsiteX74" fmla="*/ 3019425 w 5686425"/>
              <a:gd name="connsiteY74" fmla="*/ 4438650 h 5410200"/>
              <a:gd name="connsiteX75" fmla="*/ 2914650 w 5686425"/>
              <a:gd name="connsiteY75" fmla="*/ 4419600 h 5410200"/>
              <a:gd name="connsiteX76" fmla="*/ 2895600 w 5686425"/>
              <a:gd name="connsiteY76" fmla="*/ 4391025 h 5410200"/>
              <a:gd name="connsiteX77" fmla="*/ 2876550 w 5686425"/>
              <a:gd name="connsiteY77" fmla="*/ 4295775 h 5410200"/>
              <a:gd name="connsiteX78" fmla="*/ 2857500 w 5686425"/>
              <a:gd name="connsiteY78" fmla="*/ 4133850 h 5410200"/>
              <a:gd name="connsiteX79" fmla="*/ 2867025 w 5686425"/>
              <a:gd name="connsiteY79" fmla="*/ 3810000 h 5410200"/>
              <a:gd name="connsiteX80" fmla="*/ 2886075 w 5686425"/>
              <a:gd name="connsiteY80" fmla="*/ 3714750 h 5410200"/>
              <a:gd name="connsiteX81" fmla="*/ 2933700 w 5686425"/>
              <a:gd name="connsiteY81" fmla="*/ 3629025 h 5410200"/>
              <a:gd name="connsiteX82" fmla="*/ 2962275 w 5686425"/>
              <a:gd name="connsiteY82" fmla="*/ 3609975 h 5410200"/>
              <a:gd name="connsiteX83" fmla="*/ 3038475 w 5686425"/>
              <a:gd name="connsiteY83" fmla="*/ 3590925 h 5410200"/>
              <a:gd name="connsiteX84" fmla="*/ 3524250 w 5686425"/>
              <a:gd name="connsiteY84" fmla="*/ 3600450 h 5410200"/>
              <a:gd name="connsiteX85" fmla="*/ 3552825 w 5686425"/>
              <a:gd name="connsiteY85" fmla="*/ 3609975 h 5410200"/>
              <a:gd name="connsiteX86" fmla="*/ 3762375 w 5686425"/>
              <a:gd name="connsiteY86" fmla="*/ 3619500 h 5410200"/>
              <a:gd name="connsiteX87" fmla="*/ 3810000 w 5686425"/>
              <a:gd name="connsiteY87" fmla="*/ 3676650 h 5410200"/>
              <a:gd name="connsiteX88" fmla="*/ 3819525 w 5686425"/>
              <a:gd name="connsiteY88" fmla="*/ 3705225 h 5410200"/>
              <a:gd name="connsiteX89" fmla="*/ 3810000 w 5686425"/>
              <a:gd name="connsiteY89" fmla="*/ 3943350 h 5410200"/>
              <a:gd name="connsiteX90" fmla="*/ 3800475 w 5686425"/>
              <a:gd name="connsiteY90" fmla="*/ 4019550 h 5410200"/>
              <a:gd name="connsiteX91" fmla="*/ 3781425 w 5686425"/>
              <a:gd name="connsiteY91" fmla="*/ 4057650 h 5410200"/>
              <a:gd name="connsiteX92" fmla="*/ 3752850 w 5686425"/>
              <a:gd name="connsiteY92" fmla="*/ 4238625 h 5410200"/>
              <a:gd name="connsiteX93" fmla="*/ 3762375 w 5686425"/>
              <a:gd name="connsiteY93" fmla="*/ 4343400 h 5410200"/>
              <a:gd name="connsiteX94" fmla="*/ 3819525 w 5686425"/>
              <a:gd name="connsiteY94" fmla="*/ 4362450 h 5410200"/>
              <a:gd name="connsiteX95" fmla="*/ 3876675 w 5686425"/>
              <a:gd name="connsiteY95" fmla="*/ 4381500 h 5410200"/>
              <a:gd name="connsiteX96" fmla="*/ 3981450 w 5686425"/>
              <a:gd name="connsiteY96" fmla="*/ 4410075 h 5410200"/>
              <a:gd name="connsiteX97" fmla="*/ 4010025 w 5686425"/>
              <a:gd name="connsiteY97" fmla="*/ 4419600 h 5410200"/>
              <a:gd name="connsiteX98" fmla="*/ 4124325 w 5686425"/>
              <a:gd name="connsiteY98" fmla="*/ 4429125 h 5410200"/>
              <a:gd name="connsiteX99" fmla="*/ 4238625 w 5686425"/>
              <a:gd name="connsiteY99" fmla="*/ 4448175 h 5410200"/>
              <a:gd name="connsiteX100" fmla="*/ 4305300 w 5686425"/>
              <a:gd name="connsiteY100" fmla="*/ 4457700 h 5410200"/>
              <a:gd name="connsiteX101" fmla="*/ 5153025 w 5686425"/>
              <a:gd name="connsiteY101" fmla="*/ 4438650 h 5410200"/>
              <a:gd name="connsiteX102" fmla="*/ 5181600 w 5686425"/>
              <a:gd name="connsiteY102" fmla="*/ 4429125 h 5410200"/>
              <a:gd name="connsiteX103" fmla="*/ 5353050 w 5686425"/>
              <a:gd name="connsiteY103" fmla="*/ 4410075 h 5410200"/>
              <a:gd name="connsiteX104" fmla="*/ 5381625 w 5686425"/>
              <a:gd name="connsiteY104" fmla="*/ 4391025 h 5410200"/>
              <a:gd name="connsiteX105" fmla="*/ 5448300 w 5686425"/>
              <a:gd name="connsiteY105" fmla="*/ 4362450 h 5410200"/>
              <a:gd name="connsiteX106" fmla="*/ 5476875 w 5686425"/>
              <a:gd name="connsiteY106" fmla="*/ 4333875 h 5410200"/>
              <a:gd name="connsiteX107" fmla="*/ 5505450 w 5686425"/>
              <a:gd name="connsiteY107" fmla="*/ 4248150 h 5410200"/>
              <a:gd name="connsiteX108" fmla="*/ 5514975 w 5686425"/>
              <a:gd name="connsiteY108" fmla="*/ 4219575 h 5410200"/>
              <a:gd name="connsiteX109" fmla="*/ 5534025 w 5686425"/>
              <a:gd name="connsiteY109" fmla="*/ 4171950 h 5410200"/>
              <a:gd name="connsiteX110" fmla="*/ 5543550 w 5686425"/>
              <a:gd name="connsiteY110" fmla="*/ 4133850 h 5410200"/>
              <a:gd name="connsiteX111" fmla="*/ 5562600 w 5686425"/>
              <a:gd name="connsiteY111" fmla="*/ 4076700 h 5410200"/>
              <a:gd name="connsiteX112" fmla="*/ 5572125 w 5686425"/>
              <a:gd name="connsiteY112" fmla="*/ 4019550 h 5410200"/>
              <a:gd name="connsiteX113" fmla="*/ 5600700 w 5686425"/>
              <a:gd name="connsiteY113" fmla="*/ 3962400 h 5410200"/>
              <a:gd name="connsiteX114" fmla="*/ 5591175 w 5686425"/>
              <a:gd name="connsiteY114" fmla="*/ 3724275 h 5410200"/>
              <a:gd name="connsiteX115" fmla="*/ 5581650 w 5686425"/>
              <a:gd name="connsiteY115" fmla="*/ 3676650 h 5410200"/>
              <a:gd name="connsiteX116" fmla="*/ 5562600 w 5686425"/>
              <a:gd name="connsiteY116" fmla="*/ 3648075 h 5410200"/>
              <a:gd name="connsiteX117" fmla="*/ 5553075 w 5686425"/>
              <a:gd name="connsiteY117" fmla="*/ 3619500 h 5410200"/>
              <a:gd name="connsiteX118" fmla="*/ 5524500 w 5686425"/>
              <a:gd name="connsiteY118" fmla="*/ 3590925 h 5410200"/>
              <a:gd name="connsiteX119" fmla="*/ 5505450 w 5686425"/>
              <a:gd name="connsiteY119" fmla="*/ 3562350 h 5410200"/>
              <a:gd name="connsiteX120" fmla="*/ 5476875 w 5686425"/>
              <a:gd name="connsiteY120" fmla="*/ 3552825 h 5410200"/>
              <a:gd name="connsiteX121" fmla="*/ 5438775 w 5686425"/>
              <a:gd name="connsiteY121" fmla="*/ 3533775 h 5410200"/>
              <a:gd name="connsiteX122" fmla="*/ 5153025 w 5686425"/>
              <a:gd name="connsiteY122" fmla="*/ 3543300 h 5410200"/>
              <a:gd name="connsiteX123" fmla="*/ 5067300 w 5686425"/>
              <a:gd name="connsiteY123" fmla="*/ 3571875 h 5410200"/>
              <a:gd name="connsiteX124" fmla="*/ 5038725 w 5686425"/>
              <a:gd name="connsiteY124" fmla="*/ 3590925 h 5410200"/>
              <a:gd name="connsiteX125" fmla="*/ 4743450 w 5686425"/>
              <a:gd name="connsiteY125" fmla="*/ 3600450 h 5410200"/>
              <a:gd name="connsiteX126" fmla="*/ 4657725 w 5686425"/>
              <a:gd name="connsiteY126" fmla="*/ 3562350 h 5410200"/>
              <a:gd name="connsiteX127" fmla="*/ 4638675 w 5686425"/>
              <a:gd name="connsiteY127" fmla="*/ 3505200 h 5410200"/>
              <a:gd name="connsiteX128" fmla="*/ 4629150 w 5686425"/>
              <a:gd name="connsiteY128" fmla="*/ 3476625 h 5410200"/>
              <a:gd name="connsiteX129" fmla="*/ 4657725 w 5686425"/>
              <a:gd name="connsiteY129" fmla="*/ 2914650 h 5410200"/>
              <a:gd name="connsiteX130" fmla="*/ 4667250 w 5686425"/>
              <a:gd name="connsiteY130" fmla="*/ 2838450 h 5410200"/>
              <a:gd name="connsiteX131" fmla="*/ 4676775 w 5686425"/>
              <a:gd name="connsiteY131" fmla="*/ 2781300 h 5410200"/>
              <a:gd name="connsiteX132" fmla="*/ 4743450 w 5686425"/>
              <a:gd name="connsiteY132" fmla="*/ 2743200 h 5410200"/>
              <a:gd name="connsiteX133" fmla="*/ 5000625 w 5686425"/>
              <a:gd name="connsiteY133" fmla="*/ 2733675 h 5410200"/>
              <a:gd name="connsiteX134" fmla="*/ 5143500 w 5686425"/>
              <a:gd name="connsiteY134" fmla="*/ 2705100 h 5410200"/>
              <a:gd name="connsiteX135" fmla="*/ 5448300 w 5686425"/>
              <a:gd name="connsiteY135" fmla="*/ 2676525 h 5410200"/>
              <a:gd name="connsiteX136" fmla="*/ 5486400 w 5686425"/>
              <a:gd name="connsiteY136" fmla="*/ 2667000 h 5410200"/>
              <a:gd name="connsiteX137" fmla="*/ 5534025 w 5686425"/>
              <a:gd name="connsiteY137" fmla="*/ 2657475 h 5410200"/>
              <a:gd name="connsiteX138" fmla="*/ 5553075 w 5686425"/>
              <a:gd name="connsiteY138" fmla="*/ 2619375 h 5410200"/>
              <a:gd name="connsiteX139" fmla="*/ 5581650 w 5686425"/>
              <a:gd name="connsiteY139" fmla="*/ 2581275 h 5410200"/>
              <a:gd name="connsiteX140" fmla="*/ 5591175 w 5686425"/>
              <a:gd name="connsiteY140" fmla="*/ 2552700 h 5410200"/>
              <a:gd name="connsiteX141" fmla="*/ 5610225 w 5686425"/>
              <a:gd name="connsiteY141" fmla="*/ 2486025 h 5410200"/>
              <a:gd name="connsiteX142" fmla="*/ 5619750 w 5686425"/>
              <a:gd name="connsiteY142" fmla="*/ 2305050 h 5410200"/>
              <a:gd name="connsiteX143" fmla="*/ 5610225 w 5686425"/>
              <a:gd name="connsiteY143" fmla="*/ 1762125 h 5410200"/>
              <a:gd name="connsiteX144" fmla="*/ 5629275 w 5686425"/>
              <a:gd name="connsiteY144" fmla="*/ 1314450 h 5410200"/>
              <a:gd name="connsiteX145" fmla="*/ 5648325 w 5686425"/>
              <a:gd name="connsiteY145" fmla="*/ 1228725 h 5410200"/>
              <a:gd name="connsiteX146" fmla="*/ 5657850 w 5686425"/>
              <a:gd name="connsiteY146" fmla="*/ 1162050 h 5410200"/>
              <a:gd name="connsiteX147" fmla="*/ 5686425 w 5686425"/>
              <a:gd name="connsiteY147" fmla="*/ 838200 h 5410200"/>
              <a:gd name="connsiteX148" fmla="*/ 5676900 w 5686425"/>
              <a:gd name="connsiteY148" fmla="*/ 542925 h 5410200"/>
              <a:gd name="connsiteX149" fmla="*/ 5657850 w 5686425"/>
              <a:gd name="connsiteY149" fmla="*/ 485775 h 5410200"/>
              <a:gd name="connsiteX150" fmla="*/ 5600700 w 5686425"/>
              <a:gd name="connsiteY150" fmla="*/ 447675 h 5410200"/>
              <a:gd name="connsiteX151" fmla="*/ 5581650 w 5686425"/>
              <a:gd name="connsiteY151" fmla="*/ 390525 h 5410200"/>
              <a:gd name="connsiteX152" fmla="*/ 5600700 w 5686425"/>
              <a:gd name="connsiteY152" fmla="*/ 276225 h 5410200"/>
              <a:gd name="connsiteX153" fmla="*/ 5591175 w 5686425"/>
              <a:gd name="connsiteY153" fmla="*/ 142875 h 5410200"/>
              <a:gd name="connsiteX154" fmla="*/ 5572125 w 5686425"/>
              <a:gd name="connsiteY154" fmla="*/ 114300 h 5410200"/>
              <a:gd name="connsiteX155" fmla="*/ 5562600 w 5686425"/>
              <a:gd name="connsiteY155" fmla="*/ 85725 h 5410200"/>
              <a:gd name="connsiteX156" fmla="*/ 5505450 w 5686425"/>
              <a:gd name="connsiteY156" fmla="*/ 57150 h 5410200"/>
              <a:gd name="connsiteX157" fmla="*/ 5476875 w 5686425"/>
              <a:gd name="connsiteY157" fmla="*/ 38100 h 5410200"/>
              <a:gd name="connsiteX158" fmla="*/ 5372100 w 5686425"/>
              <a:gd name="connsiteY158" fmla="*/ 19050 h 5410200"/>
              <a:gd name="connsiteX159" fmla="*/ 5200650 w 5686425"/>
              <a:gd name="connsiteY159" fmla="*/ 0 h 5410200"/>
              <a:gd name="connsiteX160" fmla="*/ 4905375 w 5686425"/>
              <a:gd name="connsiteY160" fmla="*/ 9525 h 5410200"/>
              <a:gd name="connsiteX161" fmla="*/ 4857750 w 5686425"/>
              <a:gd name="connsiteY161" fmla="*/ 19050 h 5410200"/>
              <a:gd name="connsiteX162" fmla="*/ 4781550 w 5686425"/>
              <a:gd name="connsiteY162" fmla="*/ 28575 h 5410200"/>
              <a:gd name="connsiteX163" fmla="*/ 2752725 w 5686425"/>
              <a:gd name="connsiteY163" fmla="*/ 38100 h 5410200"/>
              <a:gd name="connsiteX164" fmla="*/ 2428875 w 5686425"/>
              <a:gd name="connsiteY164" fmla="*/ 47625 h 5410200"/>
              <a:gd name="connsiteX165" fmla="*/ 1724025 w 5686425"/>
              <a:gd name="connsiteY165" fmla="*/ 57150 h 5410200"/>
              <a:gd name="connsiteX166" fmla="*/ 1562100 w 5686425"/>
              <a:gd name="connsiteY166" fmla="*/ 76200 h 5410200"/>
              <a:gd name="connsiteX167" fmla="*/ 323850 w 5686425"/>
              <a:gd name="connsiteY167" fmla="*/ 85725 h 5410200"/>
              <a:gd name="connsiteX168" fmla="*/ 180975 w 5686425"/>
              <a:gd name="connsiteY168" fmla="*/ 95250 h 5410200"/>
              <a:gd name="connsiteX169" fmla="*/ 142875 w 5686425"/>
              <a:gd name="connsiteY169" fmla="*/ 123825 h 5410200"/>
              <a:gd name="connsiteX170" fmla="*/ 104775 w 5686425"/>
              <a:gd name="connsiteY170" fmla="*/ 17145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5686425" h="5410200">
                <a:moveTo>
                  <a:pt x="104775" y="171450"/>
                </a:moveTo>
                <a:cubicBezTo>
                  <a:pt x="88900" y="400050"/>
                  <a:pt x="102735" y="157031"/>
                  <a:pt x="47625" y="1495425"/>
                </a:cubicBezTo>
                <a:cubicBezTo>
                  <a:pt x="42894" y="1610331"/>
                  <a:pt x="20968" y="1723892"/>
                  <a:pt x="9525" y="1838325"/>
                </a:cubicBezTo>
                <a:cubicBezTo>
                  <a:pt x="5091" y="1882667"/>
                  <a:pt x="3175" y="1927225"/>
                  <a:pt x="0" y="1971675"/>
                </a:cubicBezTo>
                <a:cubicBezTo>
                  <a:pt x="3175" y="2298700"/>
                  <a:pt x="3413" y="2625767"/>
                  <a:pt x="9525" y="2952750"/>
                </a:cubicBezTo>
                <a:cubicBezTo>
                  <a:pt x="9770" y="2965839"/>
                  <a:pt x="17199" y="2977891"/>
                  <a:pt x="19050" y="2990850"/>
                </a:cubicBezTo>
                <a:cubicBezTo>
                  <a:pt x="23563" y="3022438"/>
                  <a:pt x="24358" y="3054472"/>
                  <a:pt x="28575" y="3086100"/>
                </a:cubicBezTo>
                <a:cubicBezTo>
                  <a:pt x="32030" y="3112012"/>
                  <a:pt x="41158" y="3145956"/>
                  <a:pt x="47625" y="3171825"/>
                </a:cubicBezTo>
                <a:cubicBezTo>
                  <a:pt x="50800" y="3209925"/>
                  <a:pt x="52768" y="3248145"/>
                  <a:pt x="57150" y="3286125"/>
                </a:cubicBezTo>
                <a:cubicBezTo>
                  <a:pt x="77932" y="3466237"/>
                  <a:pt x="67595" y="3364364"/>
                  <a:pt x="85725" y="3467100"/>
                </a:cubicBezTo>
                <a:cubicBezTo>
                  <a:pt x="92438" y="3505138"/>
                  <a:pt x="104775" y="3581400"/>
                  <a:pt x="104775" y="3581400"/>
                </a:cubicBezTo>
                <a:cubicBezTo>
                  <a:pt x="101600" y="3867150"/>
                  <a:pt x="102638" y="4152978"/>
                  <a:pt x="95250" y="4438650"/>
                </a:cubicBezTo>
                <a:cubicBezTo>
                  <a:pt x="95133" y="4443172"/>
                  <a:pt x="78003" y="4698395"/>
                  <a:pt x="66675" y="4772025"/>
                </a:cubicBezTo>
                <a:cubicBezTo>
                  <a:pt x="64684" y="4784964"/>
                  <a:pt x="59717" y="4797288"/>
                  <a:pt x="57150" y="4810125"/>
                </a:cubicBezTo>
                <a:cubicBezTo>
                  <a:pt x="53362" y="4829063"/>
                  <a:pt x="50800" y="4848225"/>
                  <a:pt x="47625" y="4867275"/>
                </a:cubicBezTo>
                <a:cubicBezTo>
                  <a:pt x="50800" y="4943475"/>
                  <a:pt x="48728" y="5020075"/>
                  <a:pt x="57150" y="5095875"/>
                </a:cubicBezTo>
                <a:cubicBezTo>
                  <a:pt x="58414" y="5107253"/>
                  <a:pt x="71551" y="5113989"/>
                  <a:pt x="76200" y="5124450"/>
                </a:cubicBezTo>
                <a:cubicBezTo>
                  <a:pt x="84355" y="5142800"/>
                  <a:pt x="84111" y="5164892"/>
                  <a:pt x="95250" y="5181600"/>
                </a:cubicBezTo>
                <a:cubicBezTo>
                  <a:pt x="101600" y="5191125"/>
                  <a:pt x="108620" y="5200236"/>
                  <a:pt x="114300" y="5210175"/>
                </a:cubicBezTo>
                <a:cubicBezTo>
                  <a:pt x="121345" y="5222503"/>
                  <a:pt x="124480" y="5237187"/>
                  <a:pt x="133350" y="5248275"/>
                </a:cubicBezTo>
                <a:cubicBezTo>
                  <a:pt x="150180" y="5269312"/>
                  <a:pt x="171450" y="5286375"/>
                  <a:pt x="190500" y="5305425"/>
                </a:cubicBezTo>
                <a:cubicBezTo>
                  <a:pt x="200025" y="5314950"/>
                  <a:pt x="207867" y="5326528"/>
                  <a:pt x="219075" y="5334000"/>
                </a:cubicBezTo>
                <a:cubicBezTo>
                  <a:pt x="232012" y="5342625"/>
                  <a:pt x="277557" y="5380228"/>
                  <a:pt x="304800" y="5381625"/>
                </a:cubicBezTo>
                <a:cubicBezTo>
                  <a:pt x="418994" y="5387481"/>
                  <a:pt x="533400" y="5387975"/>
                  <a:pt x="647700" y="5391150"/>
                </a:cubicBezTo>
                <a:cubicBezTo>
                  <a:pt x="663736" y="5393823"/>
                  <a:pt x="759269" y="5410200"/>
                  <a:pt x="771525" y="5410200"/>
                </a:cubicBezTo>
                <a:cubicBezTo>
                  <a:pt x="873175" y="5410200"/>
                  <a:pt x="974725" y="5403850"/>
                  <a:pt x="1076325" y="5400675"/>
                </a:cubicBezTo>
                <a:cubicBezTo>
                  <a:pt x="1094110" y="5388818"/>
                  <a:pt x="1122690" y="5372463"/>
                  <a:pt x="1133475" y="5353050"/>
                </a:cubicBezTo>
                <a:cubicBezTo>
                  <a:pt x="1141068" y="5339382"/>
                  <a:pt x="1157822" y="5278938"/>
                  <a:pt x="1162050" y="5257800"/>
                </a:cubicBezTo>
                <a:cubicBezTo>
                  <a:pt x="1175570" y="5190201"/>
                  <a:pt x="1171720" y="5185129"/>
                  <a:pt x="1181100" y="5105400"/>
                </a:cubicBezTo>
                <a:cubicBezTo>
                  <a:pt x="1183723" y="5083103"/>
                  <a:pt x="1187450" y="5060950"/>
                  <a:pt x="1190625" y="5038725"/>
                </a:cubicBezTo>
                <a:cubicBezTo>
                  <a:pt x="1184275" y="4975225"/>
                  <a:pt x="1179490" y="4911549"/>
                  <a:pt x="1171575" y="4848225"/>
                </a:cubicBezTo>
                <a:cubicBezTo>
                  <a:pt x="1169951" y="4835235"/>
                  <a:pt x="1165812" y="4822664"/>
                  <a:pt x="1162050" y="4810125"/>
                </a:cubicBezTo>
                <a:cubicBezTo>
                  <a:pt x="1156280" y="4790891"/>
                  <a:pt x="1143000" y="4752975"/>
                  <a:pt x="1143000" y="4752975"/>
                </a:cubicBezTo>
                <a:cubicBezTo>
                  <a:pt x="1136068" y="4683660"/>
                  <a:pt x="1123160" y="4612867"/>
                  <a:pt x="1143000" y="4543425"/>
                </a:cubicBezTo>
                <a:cubicBezTo>
                  <a:pt x="1146145" y="4532418"/>
                  <a:pt x="1161336" y="4529495"/>
                  <a:pt x="1171575" y="4524375"/>
                </a:cubicBezTo>
                <a:cubicBezTo>
                  <a:pt x="1180555" y="4519885"/>
                  <a:pt x="1190749" y="4518375"/>
                  <a:pt x="1200150" y="4514850"/>
                </a:cubicBezTo>
                <a:cubicBezTo>
                  <a:pt x="1216159" y="4508847"/>
                  <a:pt x="1230700" y="4496683"/>
                  <a:pt x="1247775" y="4495800"/>
                </a:cubicBezTo>
                <a:cubicBezTo>
                  <a:pt x="1415855" y="4487106"/>
                  <a:pt x="1584325" y="4489450"/>
                  <a:pt x="1752600" y="4486275"/>
                </a:cubicBezTo>
                <a:cubicBezTo>
                  <a:pt x="1844675" y="4489450"/>
                  <a:pt x="1937097" y="4487201"/>
                  <a:pt x="2028825" y="4495800"/>
                </a:cubicBezTo>
                <a:cubicBezTo>
                  <a:pt x="2040223" y="4496869"/>
                  <a:pt x="2049305" y="4506755"/>
                  <a:pt x="2057400" y="4514850"/>
                </a:cubicBezTo>
                <a:cubicBezTo>
                  <a:pt x="2065495" y="4522945"/>
                  <a:pt x="2070100" y="4533900"/>
                  <a:pt x="2076450" y="4543425"/>
                </a:cubicBezTo>
                <a:cubicBezTo>
                  <a:pt x="2073275" y="4575175"/>
                  <a:pt x="2072805" y="4607313"/>
                  <a:pt x="2066925" y="4638675"/>
                </a:cubicBezTo>
                <a:cubicBezTo>
                  <a:pt x="2063224" y="4658412"/>
                  <a:pt x="2047875" y="4695825"/>
                  <a:pt x="2047875" y="4695825"/>
                </a:cubicBezTo>
                <a:cubicBezTo>
                  <a:pt x="2051050" y="4889500"/>
                  <a:pt x="2045317" y="5083526"/>
                  <a:pt x="2057400" y="5276850"/>
                </a:cubicBezTo>
                <a:cubicBezTo>
                  <a:pt x="2058240" y="5290294"/>
                  <a:pt x="2074767" y="5297953"/>
                  <a:pt x="2085975" y="5305425"/>
                </a:cubicBezTo>
                <a:cubicBezTo>
                  <a:pt x="2094329" y="5310994"/>
                  <a:pt x="2105322" y="5310995"/>
                  <a:pt x="2114550" y="5314950"/>
                </a:cubicBezTo>
                <a:cubicBezTo>
                  <a:pt x="2127601" y="5320543"/>
                  <a:pt x="2139599" y="5328407"/>
                  <a:pt x="2152650" y="5334000"/>
                </a:cubicBezTo>
                <a:cubicBezTo>
                  <a:pt x="2170477" y="5341640"/>
                  <a:pt x="2213476" y="5352850"/>
                  <a:pt x="2228850" y="5353050"/>
                </a:cubicBezTo>
                <a:lnTo>
                  <a:pt x="3648075" y="5362575"/>
                </a:lnTo>
                <a:cubicBezTo>
                  <a:pt x="4096300" y="5418603"/>
                  <a:pt x="3789270" y="5383850"/>
                  <a:pt x="4867275" y="5353050"/>
                </a:cubicBezTo>
                <a:cubicBezTo>
                  <a:pt x="4931066" y="5351227"/>
                  <a:pt x="4994246" y="5340050"/>
                  <a:pt x="5057775" y="5334000"/>
                </a:cubicBezTo>
                <a:cubicBezTo>
                  <a:pt x="5308708" y="5310102"/>
                  <a:pt x="5221148" y="5317149"/>
                  <a:pt x="5467350" y="5305425"/>
                </a:cubicBezTo>
                <a:cubicBezTo>
                  <a:pt x="5480050" y="5302250"/>
                  <a:pt x="5494863" y="5303600"/>
                  <a:pt x="5505450" y="5295900"/>
                </a:cubicBezTo>
                <a:cubicBezTo>
                  <a:pt x="5553830" y="5260714"/>
                  <a:pt x="5564302" y="5240960"/>
                  <a:pt x="5591175" y="5200650"/>
                </a:cubicBezTo>
                <a:cubicBezTo>
                  <a:pt x="5597525" y="5175250"/>
                  <a:pt x="5601946" y="5149288"/>
                  <a:pt x="5610225" y="5124450"/>
                </a:cubicBezTo>
                <a:cubicBezTo>
                  <a:pt x="5619303" y="5097215"/>
                  <a:pt x="5623295" y="5087675"/>
                  <a:pt x="5629275" y="5057775"/>
                </a:cubicBezTo>
                <a:cubicBezTo>
                  <a:pt x="5636237" y="5022967"/>
                  <a:pt x="5641975" y="4987925"/>
                  <a:pt x="5648325" y="4953000"/>
                </a:cubicBezTo>
                <a:cubicBezTo>
                  <a:pt x="5634467" y="4551124"/>
                  <a:pt x="5664997" y="4791089"/>
                  <a:pt x="5619750" y="4610100"/>
                </a:cubicBezTo>
                <a:cubicBezTo>
                  <a:pt x="5598344" y="4524477"/>
                  <a:pt x="5626019" y="4594876"/>
                  <a:pt x="5591175" y="4533900"/>
                </a:cubicBezTo>
                <a:cubicBezTo>
                  <a:pt x="5584130" y="4521572"/>
                  <a:pt x="5581215" y="4506708"/>
                  <a:pt x="5572125" y="4495800"/>
                </a:cubicBezTo>
                <a:cubicBezTo>
                  <a:pt x="5564796" y="4487006"/>
                  <a:pt x="5553075" y="4483100"/>
                  <a:pt x="5543550" y="4476750"/>
                </a:cubicBezTo>
                <a:lnTo>
                  <a:pt x="5114925" y="4486275"/>
                </a:lnTo>
                <a:cubicBezTo>
                  <a:pt x="5104893" y="4486693"/>
                  <a:pt x="5096004" y="4493042"/>
                  <a:pt x="5086350" y="4495800"/>
                </a:cubicBezTo>
                <a:cubicBezTo>
                  <a:pt x="5073763" y="4499396"/>
                  <a:pt x="5061087" y="4502758"/>
                  <a:pt x="5048250" y="4505325"/>
                </a:cubicBezTo>
                <a:cubicBezTo>
                  <a:pt x="5010254" y="4512924"/>
                  <a:pt x="4862714" y="4533758"/>
                  <a:pt x="4857750" y="4533900"/>
                </a:cubicBezTo>
                <a:lnTo>
                  <a:pt x="3943350" y="4562475"/>
                </a:lnTo>
                <a:cubicBezTo>
                  <a:pt x="3908425" y="4565650"/>
                  <a:pt x="3873336" y="4567365"/>
                  <a:pt x="3838575" y="4572000"/>
                </a:cubicBezTo>
                <a:cubicBezTo>
                  <a:pt x="3825599" y="4573730"/>
                  <a:pt x="3813566" y="4581525"/>
                  <a:pt x="3800475" y="4581525"/>
                </a:cubicBezTo>
                <a:cubicBezTo>
                  <a:pt x="3733724" y="4581525"/>
                  <a:pt x="3667125" y="4575175"/>
                  <a:pt x="3600450" y="4572000"/>
                </a:cubicBezTo>
                <a:cubicBezTo>
                  <a:pt x="3590925" y="4568825"/>
                  <a:pt x="3580652" y="4567351"/>
                  <a:pt x="3571875" y="4562475"/>
                </a:cubicBezTo>
                <a:cubicBezTo>
                  <a:pt x="3551861" y="4551356"/>
                  <a:pt x="3536445" y="4531615"/>
                  <a:pt x="3514725" y="4524375"/>
                </a:cubicBezTo>
                <a:cubicBezTo>
                  <a:pt x="3502567" y="4520322"/>
                  <a:pt x="3439628" y="4497719"/>
                  <a:pt x="3419475" y="4495800"/>
                </a:cubicBezTo>
                <a:cubicBezTo>
                  <a:pt x="3365650" y="4490674"/>
                  <a:pt x="3311525" y="4489450"/>
                  <a:pt x="3257550" y="4486275"/>
                </a:cubicBezTo>
                <a:cubicBezTo>
                  <a:pt x="3219450" y="4479925"/>
                  <a:pt x="3179893" y="4479439"/>
                  <a:pt x="3143250" y="4467225"/>
                </a:cubicBezTo>
                <a:cubicBezTo>
                  <a:pt x="3088846" y="4449090"/>
                  <a:pt x="3108756" y="4454414"/>
                  <a:pt x="3019425" y="4438650"/>
                </a:cubicBezTo>
                <a:cubicBezTo>
                  <a:pt x="2903386" y="4418173"/>
                  <a:pt x="2995757" y="4439877"/>
                  <a:pt x="2914650" y="4419600"/>
                </a:cubicBezTo>
                <a:cubicBezTo>
                  <a:pt x="2908300" y="4410075"/>
                  <a:pt x="2900720" y="4401264"/>
                  <a:pt x="2895600" y="4391025"/>
                </a:cubicBezTo>
                <a:cubicBezTo>
                  <a:pt x="2882749" y="4365323"/>
                  <a:pt x="2879057" y="4318341"/>
                  <a:pt x="2876550" y="4295775"/>
                </a:cubicBezTo>
                <a:cubicBezTo>
                  <a:pt x="2857761" y="4126673"/>
                  <a:pt x="2876929" y="4250425"/>
                  <a:pt x="2857500" y="4133850"/>
                </a:cubicBezTo>
                <a:cubicBezTo>
                  <a:pt x="2860675" y="4025900"/>
                  <a:pt x="2861632" y="3917862"/>
                  <a:pt x="2867025" y="3810000"/>
                </a:cubicBezTo>
                <a:cubicBezTo>
                  <a:pt x="2868055" y="3789403"/>
                  <a:pt x="2879083" y="3738056"/>
                  <a:pt x="2886075" y="3714750"/>
                </a:cubicBezTo>
                <a:cubicBezTo>
                  <a:pt x="2902026" y="3661581"/>
                  <a:pt x="2895862" y="3660556"/>
                  <a:pt x="2933700" y="3629025"/>
                </a:cubicBezTo>
                <a:cubicBezTo>
                  <a:pt x="2942494" y="3621696"/>
                  <a:pt x="2951517" y="3613887"/>
                  <a:pt x="2962275" y="3609975"/>
                </a:cubicBezTo>
                <a:cubicBezTo>
                  <a:pt x="2986880" y="3601028"/>
                  <a:pt x="3038475" y="3590925"/>
                  <a:pt x="3038475" y="3590925"/>
                </a:cubicBezTo>
                <a:lnTo>
                  <a:pt x="3524250" y="3600450"/>
                </a:lnTo>
                <a:cubicBezTo>
                  <a:pt x="3534283" y="3600822"/>
                  <a:pt x="3542817" y="3609174"/>
                  <a:pt x="3552825" y="3609975"/>
                </a:cubicBezTo>
                <a:cubicBezTo>
                  <a:pt x="3622524" y="3615551"/>
                  <a:pt x="3692525" y="3616325"/>
                  <a:pt x="3762375" y="3619500"/>
                </a:cubicBezTo>
                <a:cubicBezTo>
                  <a:pt x="3783441" y="3640566"/>
                  <a:pt x="3796739" y="3650128"/>
                  <a:pt x="3810000" y="3676650"/>
                </a:cubicBezTo>
                <a:cubicBezTo>
                  <a:pt x="3814490" y="3685630"/>
                  <a:pt x="3816350" y="3695700"/>
                  <a:pt x="3819525" y="3705225"/>
                </a:cubicBezTo>
                <a:cubicBezTo>
                  <a:pt x="3816350" y="3784600"/>
                  <a:pt x="3814806" y="3864057"/>
                  <a:pt x="3810000" y="3943350"/>
                </a:cubicBezTo>
                <a:cubicBezTo>
                  <a:pt x="3808451" y="3968901"/>
                  <a:pt x="3806683" y="3994717"/>
                  <a:pt x="3800475" y="4019550"/>
                </a:cubicBezTo>
                <a:cubicBezTo>
                  <a:pt x="3797031" y="4033325"/>
                  <a:pt x="3787775" y="4044950"/>
                  <a:pt x="3781425" y="4057650"/>
                </a:cubicBezTo>
                <a:cubicBezTo>
                  <a:pt x="3760085" y="4207027"/>
                  <a:pt x="3771181" y="4146971"/>
                  <a:pt x="3752850" y="4238625"/>
                </a:cubicBezTo>
                <a:cubicBezTo>
                  <a:pt x="3756025" y="4273550"/>
                  <a:pt x="3745749" y="4312523"/>
                  <a:pt x="3762375" y="4343400"/>
                </a:cubicBezTo>
                <a:cubicBezTo>
                  <a:pt x="3771895" y="4361080"/>
                  <a:pt x="3800475" y="4356100"/>
                  <a:pt x="3819525" y="4362450"/>
                </a:cubicBezTo>
                <a:cubicBezTo>
                  <a:pt x="3838575" y="4368800"/>
                  <a:pt x="3856984" y="4377562"/>
                  <a:pt x="3876675" y="4381500"/>
                </a:cubicBezTo>
                <a:cubicBezTo>
                  <a:pt x="3943991" y="4394963"/>
                  <a:pt x="3908941" y="4385905"/>
                  <a:pt x="3981450" y="4410075"/>
                </a:cubicBezTo>
                <a:cubicBezTo>
                  <a:pt x="3990975" y="4413250"/>
                  <a:pt x="4000019" y="4418766"/>
                  <a:pt x="4010025" y="4419600"/>
                </a:cubicBezTo>
                <a:cubicBezTo>
                  <a:pt x="4048125" y="4422775"/>
                  <a:pt x="4086388" y="4424383"/>
                  <a:pt x="4124325" y="4429125"/>
                </a:cubicBezTo>
                <a:cubicBezTo>
                  <a:pt x="4162652" y="4433916"/>
                  <a:pt x="4200388" y="4442713"/>
                  <a:pt x="4238625" y="4448175"/>
                </a:cubicBezTo>
                <a:lnTo>
                  <a:pt x="4305300" y="4457700"/>
                </a:lnTo>
                <a:lnTo>
                  <a:pt x="5153025" y="4438650"/>
                </a:lnTo>
                <a:cubicBezTo>
                  <a:pt x="5163051" y="4438108"/>
                  <a:pt x="5171755" y="4431094"/>
                  <a:pt x="5181600" y="4429125"/>
                </a:cubicBezTo>
                <a:cubicBezTo>
                  <a:pt x="5229882" y="4419469"/>
                  <a:pt x="5308877" y="4414091"/>
                  <a:pt x="5353050" y="4410075"/>
                </a:cubicBezTo>
                <a:cubicBezTo>
                  <a:pt x="5362575" y="4403725"/>
                  <a:pt x="5371386" y="4396145"/>
                  <a:pt x="5381625" y="4391025"/>
                </a:cubicBezTo>
                <a:cubicBezTo>
                  <a:pt x="5423082" y="4370297"/>
                  <a:pt x="5402052" y="4395484"/>
                  <a:pt x="5448300" y="4362450"/>
                </a:cubicBezTo>
                <a:cubicBezTo>
                  <a:pt x="5459261" y="4354620"/>
                  <a:pt x="5467350" y="4343400"/>
                  <a:pt x="5476875" y="4333875"/>
                </a:cubicBezTo>
                <a:lnTo>
                  <a:pt x="5505450" y="4248150"/>
                </a:lnTo>
                <a:cubicBezTo>
                  <a:pt x="5508625" y="4238625"/>
                  <a:pt x="5511246" y="4228897"/>
                  <a:pt x="5514975" y="4219575"/>
                </a:cubicBezTo>
                <a:cubicBezTo>
                  <a:pt x="5521325" y="4203700"/>
                  <a:pt x="5528618" y="4188170"/>
                  <a:pt x="5534025" y="4171950"/>
                </a:cubicBezTo>
                <a:cubicBezTo>
                  <a:pt x="5538165" y="4159531"/>
                  <a:pt x="5539788" y="4146389"/>
                  <a:pt x="5543550" y="4133850"/>
                </a:cubicBezTo>
                <a:cubicBezTo>
                  <a:pt x="5549320" y="4114616"/>
                  <a:pt x="5559299" y="4096507"/>
                  <a:pt x="5562600" y="4076700"/>
                </a:cubicBezTo>
                <a:cubicBezTo>
                  <a:pt x="5565775" y="4057650"/>
                  <a:pt x="5566018" y="4037872"/>
                  <a:pt x="5572125" y="4019550"/>
                </a:cubicBezTo>
                <a:cubicBezTo>
                  <a:pt x="5578860" y="3999344"/>
                  <a:pt x="5591175" y="3981450"/>
                  <a:pt x="5600700" y="3962400"/>
                </a:cubicBezTo>
                <a:cubicBezTo>
                  <a:pt x="5597525" y="3883025"/>
                  <a:pt x="5596459" y="3803538"/>
                  <a:pt x="5591175" y="3724275"/>
                </a:cubicBezTo>
                <a:cubicBezTo>
                  <a:pt x="5590098" y="3708121"/>
                  <a:pt x="5587334" y="3691809"/>
                  <a:pt x="5581650" y="3676650"/>
                </a:cubicBezTo>
                <a:cubicBezTo>
                  <a:pt x="5577630" y="3665931"/>
                  <a:pt x="5567720" y="3658314"/>
                  <a:pt x="5562600" y="3648075"/>
                </a:cubicBezTo>
                <a:cubicBezTo>
                  <a:pt x="5558110" y="3639095"/>
                  <a:pt x="5558644" y="3627854"/>
                  <a:pt x="5553075" y="3619500"/>
                </a:cubicBezTo>
                <a:cubicBezTo>
                  <a:pt x="5545603" y="3608292"/>
                  <a:pt x="5533124" y="3601273"/>
                  <a:pt x="5524500" y="3590925"/>
                </a:cubicBezTo>
                <a:cubicBezTo>
                  <a:pt x="5517171" y="3582131"/>
                  <a:pt x="5514389" y="3569501"/>
                  <a:pt x="5505450" y="3562350"/>
                </a:cubicBezTo>
                <a:cubicBezTo>
                  <a:pt x="5497610" y="3556078"/>
                  <a:pt x="5486103" y="3556780"/>
                  <a:pt x="5476875" y="3552825"/>
                </a:cubicBezTo>
                <a:cubicBezTo>
                  <a:pt x="5463824" y="3547232"/>
                  <a:pt x="5451475" y="3540125"/>
                  <a:pt x="5438775" y="3533775"/>
                </a:cubicBezTo>
                <a:cubicBezTo>
                  <a:pt x="5343525" y="3536950"/>
                  <a:pt x="5247831" y="3533576"/>
                  <a:pt x="5153025" y="3543300"/>
                </a:cubicBezTo>
                <a:cubicBezTo>
                  <a:pt x="5123061" y="3546373"/>
                  <a:pt x="5092362" y="3555167"/>
                  <a:pt x="5067300" y="3571875"/>
                </a:cubicBezTo>
                <a:cubicBezTo>
                  <a:pt x="5057775" y="3578225"/>
                  <a:pt x="5050128" y="3589919"/>
                  <a:pt x="5038725" y="3590925"/>
                </a:cubicBezTo>
                <a:cubicBezTo>
                  <a:pt x="4940630" y="3599580"/>
                  <a:pt x="4841875" y="3597275"/>
                  <a:pt x="4743450" y="3600450"/>
                </a:cubicBezTo>
                <a:cubicBezTo>
                  <a:pt x="4687433" y="3592448"/>
                  <a:pt x="4678015" y="3608003"/>
                  <a:pt x="4657725" y="3562350"/>
                </a:cubicBezTo>
                <a:cubicBezTo>
                  <a:pt x="4649570" y="3544000"/>
                  <a:pt x="4645025" y="3524250"/>
                  <a:pt x="4638675" y="3505200"/>
                </a:cubicBezTo>
                <a:lnTo>
                  <a:pt x="4629150" y="3476625"/>
                </a:lnTo>
                <a:cubicBezTo>
                  <a:pt x="4638675" y="3289300"/>
                  <a:pt x="4642648" y="3101610"/>
                  <a:pt x="4657725" y="2914650"/>
                </a:cubicBezTo>
                <a:cubicBezTo>
                  <a:pt x="4668196" y="2784809"/>
                  <a:pt x="4703852" y="3021462"/>
                  <a:pt x="4667250" y="2838450"/>
                </a:cubicBezTo>
                <a:cubicBezTo>
                  <a:pt x="4670425" y="2819400"/>
                  <a:pt x="4668138" y="2798574"/>
                  <a:pt x="4676775" y="2781300"/>
                </a:cubicBezTo>
                <a:cubicBezTo>
                  <a:pt x="4680612" y="2773626"/>
                  <a:pt x="4740448" y="2743490"/>
                  <a:pt x="4743450" y="2743200"/>
                </a:cubicBezTo>
                <a:cubicBezTo>
                  <a:pt x="4828835" y="2734937"/>
                  <a:pt x="4914900" y="2736850"/>
                  <a:pt x="5000625" y="2733675"/>
                </a:cubicBezTo>
                <a:cubicBezTo>
                  <a:pt x="5036751" y="2725647"/>
                  <a:pt x="5102639" y="2709401"/>
                  <a:pt x="5143500" y="2705100"/>
                </a:cubicBezTo>
                <a:cubicBezTo>
                  <a:pt x="5244985" y="2694417"/>
                  <a:pt x="5346700" y="2686050"/>
                  <a:pt x="5448300" y="2676525"/>
                </a:cubicBezTo>
                <a:cubicBezTo>
                  <a:pt x="5461000" y="2673350"/>
                  <a:pt x="5473621" y="2669840"/>
                  <a:pt x="5486400" y="2667000"/>
                </a:cubicBezTo>
                <a:cubicBezTo>
                  <a:pt x="5502204" y="2663488"/>
                  <a:pt x="5520851" y="2666885"/>
                  <a:pt x="5534025" y="2657475"/>
                </a:cubicBezTo>
                <a:cubicBezTo>
                  <a:pt x="5545579" y="2649222"/>
                  <a:pt x="5545550" y="2631416"/>
                  <a:pt x="5553075" y="2619375"/>
                </a:cubicBezTo>
                <a:cubicBezTo>
                  <a:pt x="5561489" y="2605913"/>
                  <a:pt x="5572125" y="2593975"/>
                  <a:pt x="5581650" y="2581275"/>
                </a:cubicBezTo>
                <a:cubicBezTo>
                  <a:pt x="5584825" y="2571750"/>
                  <a:pt x="5588417" y="2562354"/>
                  <a:pt x="5591175" y="2552700"/>
                </a:cubicBezTo>
                <a:cubicBezTo>
                  <a:pt x="5615095" y="2468979"/>
                  <a:pt x="5587387" y="2554538"/>
                  <a:pt x="5610225" y="2486025"/>
                </a:cubicBezTo>
                <a:cubicBezTo>
                  <a:pt x="5613400" y="2425700"/>
                  <a:pt x="5619750" y="2365458"/>
                  <a:pt x="5619750" y="2305050"/>
                </a:cubicBezTo>
                <a:cubicBezTo>
                  <a:pt x="5619750" y="2124047"/>
                  <a:pt x="5610225" y="1943128"/>
                  <a:pt x="5610225" y="1762125"/>
                </a:cubicBezTo>
                <a:cubicBezTo>
                  <a:pt x="5610225" y="1699942"/>
                  <a:pt x="5619379" y="1418362"/>
                  <a:pt x="5629275" y="1314450"/>
                </a:cubicBezTo>
                <a:cubicBezTo>
                  <a:pt x="5633056" y="1274745"/>
                  <a:pt x="5641594" y="1265747"/>
                  <a:pt x="5648325" y="1228725"/>
                </a:cubicBezTo>
                <a:cubicBezTo>
                  <a:pt x="5652341" y="1206636"/>
                  <a:pt x="5654675" y="1184275"/>
                  <a:pt x="5657850" y="1162050"/>
                </a:cubicBezTo>
                <a:cubicBezTo>
                  <a:pt x="5677771" y="863238"/>
                  <a:pt x="5653747" y="968911"/>
                  <a:pt x="5686425" y="838200"/>
                </a:cubicBezTo>
                <a:cubicBezTo>
                  <a:pt x="5683250" y="739775"/>
                  <a:pt x="5684858" y="641079"/>
                  <a:pt x="5676900" y="542925"/>
                </a:cubicBezTo>
                <a:cubicBezTo>
                  <a:pt x="5675277" y="522910"/>
                  <a:pt x="5674558" y="496914"/>
                  <a:pt x="5657850" y="485775"/>
                </a:cubicBezTo>
                <a:lnTo>
                  <a:pt x="5600700" y="447675"/>
                </a:lnTo>
                <a:cubicBezTo>
                  <a:pt x="5594350" y="428625"/>
                  <a:pt x="5579432" y="410483"/>
                  <a:pt x="5581650" y="390525"/>
                </a:cubicBezTo>
                <a:cubicBezTo>
                  <a:pt x="5592284" y="294821"/>
                  <a:pt x="5582083" y="332075"/>
                  <a:pt x="5600700" y="276225"/>
                </a:cubicBezTo>
                <a:cubicBezTo>
                  <a:pt x="5597525" y="231775"/>
                  <a:pt x="5598919" y="186760"/>
                  <a:pt x="5591175" y="142875"/>
                </a:cubicBezTo>
                <a:cubicBezTo>
                  <a:pt x="5589186" y="131602"/>
                  <a:pt x="5577245" y="124539"/>
                  <a:pt x="5572125" y="114300"/>
                </a:cubicBezTo>
                <a:cubicBezTo>
                  <a:pt x="5567635" y="105320"/>
                  <a:pt x="5568872" y="93565"/>
                  <a:pt x="5562600" y="85725"/>
                </a:cubicBezTo>
                <a:cubicBezTo>
                  <a:pt x="5544402" y="62977"/>
                  <a:pt x="5528457" y="68654"/>
                  <a:pt x="5505450" y="57150"/>
                </a:cubicBezTo>
                <a:cubicBezTo>
                  <a:pt x="5495211" y="52030"/>
                  <a:pt x="5487594" y="42120"/>
                  <a:pt x="5476875" y="38100"/>
                </a:cubicBezTo>
                <a:cubicBezTo>
                  <a:pt x="5466537" y="34223"/>
                  <a:pt x="5378147" y="19980"/>
                  <a:pt x="5372100" y="19050"/>
                </a:cubicBezTo>
                <a:cubicBezTo>
                  <a:pt x="5288412" y="6175"/>
                  <a:pt x="5300130" y="9044"/>
                  <a:pt x="5200650" y="0"/>
                </a:cubicBezTo>
                <a:cubicBezTo>
                  <a:pt x="5102225" y="3175"/>
                  <a:pt x="5003700" y="4063"/>
                  <a:pt x="4905375" y="9525"/>
                </a:cubicBezTo>
                <a:cubicBezTo>
                  <a:pt x="4889211" y="10423"/>
                  <a:pt x="4873751" y="16588"/>
                  <a:pt x="4857750" y="19050"/>
                </a:cubicBezTo>
                <a:cubicBezTo>
                  <a:pt x="4832450" y="22942"/>
                  <a:pt x="4806950" y="25400"/>
                  <a:pt x="4781550" y="28575"/>
                </a:cubicBezTo>
                <a:cubicBezTo>
                  <a:pt x="3892060" y="5167"/>
                  <a:pt x="4411700" y="14287"/>
                  <a:pt x="2752725" y="38100"/>
                </a:cubicBezTo>
                <a:cubicBezTo>
                  <a:pt x="2644739" y="39650"/>
                  <a:pt x="2536853" y="45625"/>
                  <a:pt x="2428875" y="47625"/>
                </a:cubicBezTo>
                <a:lnTo>
                  <a:pt x="1724025" y="57150"/>
                </a:lnTo>
                <a:lnTo>
                  <a:pt x="1562100" y="76200"/>
                </a:lnTo>
                <a:lnTo>
                  <a:pt x="323850" y="85725"/>
                </a:lnTo>
                <a:cubicBezTo>
                  <a:pt x="276225" y="88900"/>
                  <a:pt x="227682" y="85417"/>
                  <a:pt x="180975" y="95250"/>
                </a:cubicBezTo>
                <a:cubicBezTo>
                  <a:pt x="165441" y="98520"/>
                  <a:pt x="155793" y="114598"/>
                  <a:pt x="142875" y="123825"/>
                </a:cubicBezTo>
                <a:cubicBezTo>
                  <a:pt x="116056" y="142982"/>
                  <a:pt x="120650" y="-57150"/>
                  <a:pt x="104775" y="171450"/>
                </a:cubicBez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5185" y="1746346"/>
            <a:ext cx="8535670" cy="4470400"/>
          </a:xfrm>
        </p:spPr>
        <p:txBody>
          <a:bodyPr/>
          <a:lstStyle/>
          <a:p>
            <a:r>
              <a:rPr lang="en-US" b="1" i="1" u="sng"/>
              <a:t>Goal</a:t>
            </a:r>
            <a:r>
              <a:rPr lang="en-US" b="1" i="1"/>
              <a:t>: </a:t>
            </a:r>
            <a:r>
              <a:rPr lang="en-US"/>
              <a:t>Use </a:t>
            </a:r>
            <a:r>
              <a:rPr lang="en-US" b="1"/>
              <a:t>satellite images </a:t>
            </a:r>
            <a:r>
              <a:rPr lang="en-US"/>
              <a:t>to determine whether or not homes have </a:t>
            </a:r>
            <a:r>
              <a:rPr lang="en-US" b="1"/>
              <a:t>solar panels</a:t>
            </a:r>
            <a:r>
              <a:rPr lang="en-US"/>
              <a:t> installed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Summary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Solar Panel Identification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381" y="2790391"/>
            <a:ext cx="1856798" cy="1856798"/>
          </a:xfrm>
          <a:prstGeom prst="rect">
            <a:avLst/>
          </a:prstGeom>
        </p:spPr>
      </p:pic>
      <p:pic>
        <p:nvPicPr>
          <p:cNvPr id="1026" name="Picture 2" descr="Image result for ch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1" y="4986962"/>
            <a:ext cx="930564" cy="9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x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28" y="4986962"/>
            <a:ext cx="930564" cy="9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991" y="2799100"/>
            <a:ext cx="1857318" cy="18573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270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1649478" y="1532274"/>
            <a:ext cx="8535670" cy="194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kern="0" dirty="0"/>
              <a:t>At the time of the Hackathon presentation, the solar model was not working, so what changed?</a:t>
            </a:r>
          </a:p>
          <a:p>
            <a:r>
              <a:rPr lang="en-US" kern="0" dirty="0"/>
              <a:t>In experimenting with different parameters, I could never get the validation performance to improve throughout training</a:t>
            </a:r>
          </a:p>
          <a:p>
            <a:r>
              <a:rPr lang="en-US" kern="0" dirty="0"/>
              <a:t>It was likely a combination of modifications, but the final modification that yielded results was </a:t>
            </a:r>
            <a:r>
              <a:rPr lang="en-US" i="1" kern="0" dirty="0"/>
              <a:t>increasing kernel size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Solar Panel Classification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6987533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Did the Trick?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013" t="34708" r="15359" b="23159"/>
          <a:stretch/>
        </p:blipFill>
        <p:spPr>
          <a:xfrm>
            <a:off x="2084706" y="3505827"/>
            <a:ext cx="2123129" cy="19439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9379" y="4342756"/>
            <a:ext cx="184150" cy="18415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54194" y="3851593"/>
            <a:ext cx="184150" cy="18415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9013" t="34708" r="15359" b="23159"/>
          <a:stretch/>
        </p:blipFill>
        <p:spPr>
          <a:xfrm>
            <a:off x="6387427" y="3511156"/>
            <a:ext cx="2123129" cy="19439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43624" y="4270299"/>
            <a:ext cx="638175" cy="645318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15124" y="3568068"/>
            <a:ext cx="638175" cy="645318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84706" y="5444465"/>
            <a:ext cx="21231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kern="0" dirty="0"/>
              <a:t>3 x 3 Kernel</a:t>
            </a:r>
          </a:p>
          <a:p>
            <a:pPr algn="ctr"/>
            <a:r>
              <a:rPr lang="en-US" sz="1400" i="1" kern="0" dirty="0"/>
              <a:t>can only capture local features – panel and shadow look the same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387426" y="5455123"/>
            <a:ext cx="21231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kern="0" dirty="0"/>
              <a:t>10 x 10 Kernel</a:t>
            </a:r>
          </a:p>
          <a:p>
            <a:pPr algn="ctr"/>
            <a:r>
              <a:rPr lang="en-US" sz="1400" i="1" kern="0" dirty="0"/>
              <a:t>captures context and larger patterns in the shape.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50074" t="52847" r="45969" b="43162"/>
          <a:stretch/>
        </p:blipFill>
        <p:spPr>
          <a:xfrm>
            <a:off x="4650855" y="4589148"/>
            <a:ext cx="744856" cy="744852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59847" t="42202" r="36196" b="53807"/>
          <a:stretch/>
        </p:blipFill>
        <p:spPr>
          <a:xfrm>
            <a:off x="4675351" y="3580017"/>
            <a:ext cx="720361" cy="720353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23" name="Straight Connector 22"/>
          <p:cNvCxnSpPr/>
          <p:nvPr/>
        </p:nvCxnSpPr>
        <p:spPr>
          <a:xfrm flipV="1">
            <a:off x="3238345" y="3568069"/>
            <a:ext cx="1412511" cy="283524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38345" y="4035744"/>
            <a:ext cx="1412511" cy="27154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766858" y="4342756"/>
            <a:ext cx="1859503" cy="22210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66858" y="4526906"/>
            <a:ext cx="1859503" cy="807094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44519" t="50886" r="41766" b="35127"/>
          <a:stretch/>
        </p:blipFill>
        <p:spPr>
          <a:xfrm>
            <a:off x="9037016" y="4571823"/>
            <a:ext cx="722203" cy="730285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l="56800" t="36007" r="29485" b="49989"/>
          <a:stretch/>
        </p:blipFill>
        <p:spPr>
          <a:xfrm>
            <a:off x="9023896" y="3596356"/>
            <a:ext cx="720361" cy="729264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cxnSp>
        <p:nvCxnSpPr>
          <p:cNvPr id="39" name="Straight Connector 38"/>
          <p:cNvCxnSpPr/>
          <p:nvPr/>
        </p:nvCxnSpPr>
        <p:spPr>
          <a:xfrm>
            <a:off x="7853299" y="3576626"/>
            <a:ext cx="1170597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853299" y="4213386"/>
            <a:ext cx="1170597" cy="128574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81799" y="4270299"/>
            <a:ext cx="1742097" cy="28688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81799" y="4915618"/>
            <a:ext cx="1742097" cy="39487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1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0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Technical Details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72" y="1478416"/>
            <a:ext cx="7715250" cy="4162425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(or, how to create an effective model in less than 7 million internships)</a:t>
            </a:r>
          </a:p>
        </p:txBody>
      </p:sp>
    </p:spTree>
    <p:extLst>
      <p:ext uri="{BB962C8B-B14F-4D97-AF65-F5344CB8AC3E}">
        <p14:creationId xmlns:p14="http://schemas.microsoft.com/office/powerpoint/2010/main" val="2007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8328" y="1431615"/>
            <a:ext cx="4826273" cy="45550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skimage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scipy.misc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imsave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num_samples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,)+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num_samples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num_pool_samples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'../data/with panels'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the image as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array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'../data/with panels/'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resize image to desired shape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im_resize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imresize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in data matrix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,:,:,:]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im_resize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index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walk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'../data/without panels'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filenames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'../data/without panels/'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im_resize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imresize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X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,:,:,:]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im_resize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index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3312035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Specify desired shape, initialize image array and create labels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Load from solar panel directory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Load from no solar directory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8327" y="1431615"/>
            <a:ext cx="3205558" cy="713709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08327" y="2208969"/>
            <a:ext cx="3205558" cy="713709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55220" y="2974467"/>
            <a:ext cx="4398380" cy="1604132"/>
          </a:xfrm>
          <a:prstGeom prst="rect">
            <a:avLst/>
          </a:prstGeom>
          <a:solidFill>
            <a:srgbClr val="7030A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43496" y="4630390"/>
            <a:ext cx="4612327" cy="1014273"/>
          </a:xfrm>
          <a:prstGeom prst="rect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1235" y="1785913"/>
            <a:ext cx="4588496" cy="24006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,random_state=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height, width, depth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X_train.shape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X_test.shape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X_train.astype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'float32'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X_test.astype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'float32'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np.max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3722007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into train/test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Split data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Save relevant details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Ensure correct type and normalize</a:t>
            </a:r>
          </a:p>
          <a:p>
            <a:pPr marL="569912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0388" y="1842873"/>
            <a:ext cx="4119250" cy="188032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90389" y="2087320"/>
            <a:ext cx="4409397" cy="403953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90388" y="2547687"/>
            <a:ext cx="3706012" cy="388945"/>
          </a:xfrm>
          <a:prstGeom prst="rect">
            <a:avLst/>
          </a:prstGeom>
          <a:solidFill>
            <a:srgbClr val="7030A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90388" y="2983820"/>
            <a:ext cx="2765235" cy="963926"/>
          </a:xfrm>
          <a:prstGeom prst="rect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3722007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into train/test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6805751" y="2071731"/>
            <a:ext cx="1881051" cy="20928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num_epochs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conv_depth_1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conv_depth_2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drop_prob_1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0.25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drop_prob_2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hidden_size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512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conv_reg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0.0001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hidden_reg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0.0001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0.0001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84389" y="1080727"/>
            <a:ext cx="5659515" cy="532453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Model,load_model</a:t>
            </a:r>
            <a:endParaRPr lang="en-US" sz="1000" dirty="0">
              <a:solidFill>
                <a:srgbClr val="38424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Input, Convolution2D, MaxPooling2D</a:t>
            </a: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Dense, Dropout, Flatten </a:t>
            </a: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keras.utils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keras.optimizers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endParaRPr lang="en-US" sz="1000" dirty="0">
              <a:solidFill>
                <a:srgbClr val="38424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sz="1000" dirty="0">
                <a:solidFill>
                  <a:srgbClr val="3842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regularizers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Input(shape=(height, width, depth))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conv_1 = Convolution2D(conv_depth_1,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=regularizers.l2(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conv_reg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padding=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'same'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conv_2 = Convolution2D(conv_depth_1,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=regularizers.l2(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conv_reg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padding=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'same'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)(conv_1)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pool_1 = MaxPooling2D(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))(conv_2)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drop_1 = Dropout(drop_prob_1)(pool_1)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conv_3 = Convolution2D(conv_depth_2,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=regularizers.l2(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conv_reg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padding=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'same'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)(drop_1)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conv_4 = Convolution2D(conv_depth_2,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=regularizers.l2(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conv_reg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padding=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'same'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)(conv_3)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pool_2 = MaxPooling2D(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))(conv_4)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drop_2 = Dropout(drop_prob_1)(pool_2)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flat = Flatten()(drop_2)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hidden1 = Dense(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hidden_size,activation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=regularizers.l2(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hidden_reg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))(flat)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drop_3 = Dropout(drop_prob_2)(hidden1)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out = Dense(1, activation=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'sigmoid'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)(drop_3)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Model(inputs=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outputs=out)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rms_prop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RMSprop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(loss=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'binary_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crossentropy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,optimizer=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rms_prop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metrics=[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2894101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into train/test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 the model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Create all the layers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Specify a model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Specify the optimization technique and compile the model</a:t>
            </a:r>
          </a:p>
          <a:p>
            <a:pPr marL="569912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47842" y="1112510"/>
            <a:ext cx="4559573" cy="924956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47841" y="2152507"/>
            <a:ext cx="5262959" cy="3474570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47842" y="5646151"/>
            <a:ext cx="2914815" cy="195333"/>
          </a:xfrm>
          <a:prstGeom prst="rect">
            <a:avLst/>
          </a:prstGeom>
          <a:solidFill>
            <a:srgbClr val="7030A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7842" y="5868141"/>
            <a:ext cx="4612327" cy="443883"/>
          </a:xfrm>
          <a:prstGeom prst="rect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2634175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into train/test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Train the model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Plot the accuracy</a:t>
            </a:r>
          </a:p>
          <a:p>
            <a:pPr marL="569912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68786" y="2618914"/>
            <a:ext cx="5735230" cy="318249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3721" y="3011776"/>
            <a:ext cx="4554054" cy="1080831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80454" y="2553022"/>
            <a:ext cx="5958947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epochs=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verbose=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validation_split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class_weight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lvl="0"/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], label=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'Training 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val_acc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], label=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 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"Accuracy"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"Epoch"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plt.suptitle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"Accuracy by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Epoch"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323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09202" y="2639403"/>
            <a:ext cx="5401599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labels =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[label[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label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labels.astype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pPr lvl="0"/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Accuracy: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))/</a:t>
            </a:r>
            <a:r>
              <a:rPr lang="en-US" sz="1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"Chance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%f"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(1-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))/</a:t>
            </a:r>
            <a:r>
              <a:rPr lang="en-US" sz="1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"Solar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"Misses:%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Solar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Examples:%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"False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Alarms:%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Python/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/Keras – CNN in 6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8" y="1516307"/>
            <a:ext cx="2991886" cy="44704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into train/test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Compile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the model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Predict based on training data (probabilities)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Compare to threshold to get binary class estimates and convert from bool 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569912" lvl="1" indent="-3429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Print results from testing</a:t>
            </a:r>
          </a:p>
          <a:p>
            <a:pPr marL="569912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77056" y="2695187"/>
            <a:ext cx="2255456" cy="154546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77056" y="2858526"/>
            <a:ext cx="3809745" cy="346228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7055" y="3234971"/>
            <a:ext cx="5175483" cy="1000481"/>
          </a:xfrm>
          <a:prstGeom prst="rect">
            <a:avLst/>
          </a:prstGeom>
          <a:solidFill>
            <a:srgbClr val="7030A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Parameter Tuning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7" y="1532273"/>
            <a:ext cx="8640173" cy="4470400"/>
          </a:xfrm>
        </p:spPr>
        <p:txBody>
          <a:bodyPr/>
          <a:lstStyle/>
          <a:p>
            <a:r>
              <a:rPr lang="en-US" i="1" dirty="0"/>
              <a:t>“There are no clear cut rules to choosing the right parameters” </a:t>
            </a:r>
            <a:r>
              <a:rPr lang="en-US" dirty="0"/>
              <a:t>– Every blog/message board on neural networks</a:t>
            </a:r>
          </a:p>
          <a:p>
            <a:r>
              <a:rPr lang="en-US" dirty="0"/>
              <a:t>Most changes should be made based on training results – how do the training loss and validation loss progress?</a:t>
            </a:r>
          </a:p>
          <a:p>
            <a:pPr lvl="1"/>
            <a:r>
              <a:rPr lang="en-US" b="1" dirty="0"/>
              <a:t>Training loss never decreases </a:t>
            </a:r>
            <a:r>
              <a:rPr lang="en-US" dirty="0"/>
              <a:t>– </a:t>
            </a:r>
            <a:r>
              <a:rPr lang="en-US" i="1" dirty="0"/>
              <a:t>Model needs more complexity. Add layers, add depth, make kernel bigger, increase resolution.</a:t>
            </a:r>
          </a:p>
          <a:p>
            <a:pPr lvl="1"/>
            <a:r>
              <a:rPr lang="en-US" b="1" dirty="0"/>
              <a:t>Training loss decreases, validation loss does not (at all)</a:t>
            </a:r>
            <a:r>
              <a:rPr lang="en-US" i="1" dirty="0"/>
              <a:t> – Model is unable to generalize at all. May need more samples if model is able to 100% overfit.</a:t>
            </a:r>
          </a:p>
          <a:p>
            <a:pPr lvl="1"/>
            <a:r>
              <a:rPr lang="en-US" b="1" dirty="0"/>
              <a:t>Training loss decreases, validation loss decreases to a point before increasing – </a:t>
            </a:r>
            <a:r>
              <a:rPr lang="en-US" i="1" dirty="0"/>
              <a:t>Model is overfitting, but generalizing some. Use regularization to reduce ability of model to overfit to training data and/or use more samples.</a:t>
            </a:r>
          </a:p>
          <a:p>
            <a:pPr lvl="1"/>
            <a:r>
              <a:rPr lang="en-US" b="1" dirty="0"/>
              <a:t>Training and validation loss decrease, but not monotonically in later epochs </a:t>
            </a:r>
            <a:r>
              <a:rPr lang="en-US" i="1" dirty="0"/>
              <a:t>– Gradient steps are too big. Decrease the learning rate and continue training.</a:t>
            </a:r>
            <a:endParaRPr lang="en-US" b="1" dirty="0"/>
          </a:p>
          <a:p>
            <a:r>
              <a:rPr lang="en-US" dirty="0"/>
              <a:t>Keep in mind – the kernel size and image resolution are closely related. A 5x5 kernel in a downsized image can capture larger scale features in a downsized image than in a full size image</a:t>
            </a:r>
          </a:p>
        </p:txBody>
      </p:sp>
    </p:spTree>
    <p:extLst>
      <p:ext uri="{BB962C8B-B14F-4D97-AF65-F5344CB8AC3E}">
        <p14:creationId xmlns:p14="http://schemas.microsoft.com/office/powerpoint/2010/main" val="6924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Tips &amp; Tricks – Saving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7" y="1532273"/>
            <a:ext cx="8640173" cy="14219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the models get bigger, it takes longer to run. You may want to run in the background and monitor over time.</a:t>
            </a:r>
          </a:p>
          <a:p>
            <a:r>
              <a:rPr lang="en-US" dirty="0"/>
              <a:t>Running in verbose mode can crowd the notebook and freeze it. Only print every N epochs, saving the model each time so you can evaluate the model in another notebook.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4363" y="3314337"/>
            <a:ext cx="587939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model_num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lvl="0"/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	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epochs=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verbose=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validation_split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,class_weight={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 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'Saving Epoch %</a:t>
            </a:r>
            <a:r>
              <a:rPr lang="en-US" sz="1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'Training Loss: %f'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['loss'][0])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'Validation Loss: %f'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val_loss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'][0])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'Training Accuracy: %f'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'][0])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'Validation Accuracy: %f'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fit_results.history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val_acc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'][0])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model.save</a:t>
            </a:r>
            <a:r>
              <a:rPr lang="en-US" sz="1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('../models/solar_model_%i_epoch%i.h5'</a:t>
            </a:r>
            <a:r>
              <a:rPr lang="en-US" sz="1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model_num,i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9" name="Rectangle 8"/>
          <p:cNvSpPr/>
          <p:nvPr/>
        </p:nvSpPr>
        <p:spPr>
          <a:xfrm>
            <a:off x="4164363" y="5568896"/>
            <a:ext cx="587939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load_model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load_model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‘../models/solar_model_8_epoch360.h5’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2325097" y="4020037"/>
            <a:ext cx="126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Notebook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5097" y="5520544"/>
            <a:ext cx="1267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Notebook 2</a:t>
            </a:r>
          </a:p>
        </p:txBody>
      </p:sp>
    </p:spTree>
    <p:extLst>
      <p:ext uri="{BB962C8B-B14F-4D97-AF65-F5344CB8AC3E}">
        <p14:creationId xmlns:p14="http://schemas.microsoft.com/office/powerpoint/2010/main" val="10591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5185" y="1746346"/>
            <a:ext cx="8535670" cy="4470400"/>
          </a:xfrm>
        </p:spPr>
        <p:txBody>
          <a:bodyPr/>
          <a:lstStyle/>
          <a:p>
            <a:r>
              <a:rPr lang="en-US" b="1" i="1" u="sng" dirty="0"/>
              <a:t>Goal</a:t>
            </a:r>
            <a:r>
              <a:rPr lang="en-US" b="1" i="1" dirty="0"/>
              <a:t>: </a:t>
            </a:r>
            <a:r>
              <a:rPr lang="en-US" dirty="0"/>
              <a:t>Use </a:t>
            </a:r>
            <a:r>
              <a:rPr lang="en-US" b="1" dirty="0"/>
              <a:t>satellite images </a:t>
            </a:r>
            <a:r>
              <a:rPr lang="en-US" dirty="0"/>
              <a:t>to determine whether or not homes have </a:t>
            </a:r>
            <a:r>
              <a:rPr lang="en-US" b="1" dirty="0"/>
              <a:t>solar panels</a:t>
            </a:r>
            <a:r>
              <a:rPr lang="en-US" dirty="0"/>
              <a:t> installed</a:t>
            </a:r>
          </a:p>
          <a:p>
            <a:r>
              <a:rPr lang="en-US" dirty="0"/>
              <a:t>Will use </a:t>
            </a:r>
            <a:r>
              <a:rPr lang="en-US" b="1" dirty="0"/>
              <a:t>convolutional neural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85" y="3446173"/>
            <a:ext cx="1856798" cy="1856798"/>
          </a:xfrm>
          <a:prstGeom prst="rect">
            <a:avLst/>
          </a:prstGeom>
        </p:spPr>
      </p:pic>
      <p:pic>
        <p:nvPicPr>
          <p:cNvPr id="2050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77" y="3825982"/>
            <a:ext cx="3572283" cy="105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>
            <a:off x="3755327" y="4242375"/>
            <a:ext cx="388675" cy="264389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>
            <a:off x="7919739" y="4247566"/>
            <a:ext cx="388675" cy="264389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http://latex2png.com/output/latex_8ed11989f6b517200ce7dea3005bff3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92" y="4264310"/>
            <a:ext cx="2072356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57450" y="6235707"/>
            <a:ext cx="9277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5"/>
              </a:rPr>
              <a:t>https://www.researchgate.net/publication/262678168_Comparison_of_Regularization_Methods_for_ImageNet_Classification_with_Deep_Convolutional_Neural_Networks</a:t>
            </a:r>
            <a:endParaRPr lang="en-US" sz="800" i="1" dirty="0"/>
          </a:p>
          <a:p>
            <a:endParaRPr lang="en-US" sz="800" i="1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/>
          <a:p>
            <a:r>
              <a:rPr lang="en-US" dirty="0"/>
              <a:t>Project Summary	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9044095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Solar Panel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72304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Tips &amp; Tricks – Intermediate Layer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99227" y="1532273"/>
            <a:ext cx="8640173" cy="1421942"/>
          </a:xfrm>
        </p:spPr>
        <p:txBody>
          <a:bodyPr/>
          <a:lstStyle/>
          <a:p>
            <a:r>
              <a:rPr lang="en-US" dirty="0"/>
              <a:t>Looking at the outputs of intermediate layers is helpful to (1) understand how the network works, and (2) verify that the network is doing what we want it to</a:t>
            </a:r>
          </a:p>
          <a:p>
            <a:r>
              <a:rPr lang="en-US" dirty="0"/>
              <a:t>If the pool network is not having a lot of activation around the pool, then we’ve got some issues…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2530716" y="2954215"/>
            <a:ext cx="7281699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layer_num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intermediate_layer_model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Model(inputs=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model.input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outputs=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model.layers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layer_num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].output)</a:t>
            </a:r>
          </a:p>
          <a:p>
            <a:pPr lvl="0"/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sample_index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30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sample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sample_index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,:,:,:]</a:t>
            </a:r>
          </a:p>
          <a:p>
            <a:pPr lvl="0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intermediate_layer_model.predict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np.expand_dims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sample,axis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filter_num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plt.imshow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np.squeeze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output,axis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)[:,:,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filter_num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0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04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Tips &amp; Tricks – Augmenting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25594" y="1369908"/>
            <a:ext cx="8640173" cy="2322829"/>
          </a:xfrm>
        </p:spPr>
        <p:txBody>
          <a:bodyPr/>
          <a:lstStyle/>
          <a:p>
            <a:r>
              <a:rPr lang="en-US" b="1" u="sng" dirty="0"/>
              <a:t>ONLY AUGMENT TRAINING DATA</a:t>
            </a:r>
          </a:p>
          <a:p>
            <a:r>
              <a:rPr lang="en-US" dirty="0"/>
              <a:t>If using the built in method for holding out a validation set on training, be prepared for the validation accuracy to be higher than test accuracy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Imports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Create data generator with desired parameters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sz="1600" dirty="0">
                <a:solidFill>
                  <a:srgbClr val="7030A0"/>
                </a:solidFill>
              </a:rPr>
              <a:t>Generate a new image for each of the training images a desired number of times</a:t>
            </a:r>
          </a:p>
          <a:p>
            <a:pPr marL="569912" lvl="1" indent="-342900"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</a:rPr>
              <a:t>Append augmented training data to original training data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25594" y="3585798"/>
            <a:ext cx="4050367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keras.preprocessing.image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datagen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featurewise_center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samplewise_center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featurewise_std_normalization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	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samplewise_std_normalization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					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rotation_range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width_shift_range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height_shift_range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shear_range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zoom_range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channel_shift_range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fill_mode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'nearest'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cval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horizontal_flip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vertical_flip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rescale=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preprocessing_function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966460" y="3861459"/>
            <a:ext cx="4564380" cy="258532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keras.preprocessing.image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array_to_img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img_to_array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load_img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,) </a:t>
            </a:r>
            <a:r>
              <a:rPr lang="en-US" sz="9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shape)</a:t>
            </a: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augmented_labels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np.asarray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([])</a:t>
            </a:r>
          </a:p>
          <a:p>
            <a:pPr lvl="0"/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factor_increase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lvl="0"/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batch_data,batch_labels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datagen.flow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		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X_train.shape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]):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np.vstack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augmented_data,batch_data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augmented_labels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augmented_labels,batch_labels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factor_increase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9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X_aug_train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np.vstack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X_train,augmented_data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/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y_aug_train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y_train,augmented_labels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9942" y="3620089"/>
            <a:ext cx="3962679" cy="218815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59942" y="3883624"/>
            <a:ext cx="2819679" cy="2494316"/>
          </a:xfrm>
          <a:prstGeom prst="rect">
            <a:avLst/>
          </a:prstGeom>
          <a:solidFill>
            <a:schemeClr val="accent6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45680" y="4313671"/>
            <a:ext cx="4320087" cy="1708251"/>
          </a:xfrm>
          <a:prstGeom prst="rect">
            <a:avLst/>
          </a:prstGeom>
          <a:solidFill>
            <a:srgbClr val="7030A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5680" y="6080761"/>
            <a:ext cx="3387881" cy="366021"/>
          </a:xfrm>
          <a:prstGeom prst="rect">
            <a:avLst/>
          </a:prstGeom>
          <a:solidFill>
            <a:schemeClr val="accent4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45680" y="3904324"/>
            <a:ext cx="3962679" cy="348569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Next?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25593" y="1569755"/>
            <a:ext cx="8640173" cy="4441775"/>
          </a:xfrm>
        </p:spPr>
        <p:txBody>
          <a:bodyPr/>
          <a:lstStyle/>
          <a:p>
            <a:r>
              <a:rPr lang="en-US" dirty="0"/>
              <a:t>Different activation units</a:t>
            </a:r>
          </a:p>
          <a:p>
            <a:r>
              <a:rPr lang="en-US" dirty="0"/>
              <a:t>Re-augment data after each epoch</a:t>
            </a:r>
          </a:p>
          <a:p>
            <a:r>
              <a:rPr lang="en-US" dirty="0"/>
              <a:t>More (un-augmented) data</a:t>
            </a:r>
          </a:p>
          <a:p>
            <a:r>
              <a:rPr lang="en-US" dirty="0"/>
              <a:t>Increasingly smaller step size and more epochs</a:t>
            </a:r>
          </a:p>
          <a:p>
            <a:r>
              <a:rPr lang="en-US" dirty="0"/>
              <a:t>Multiple fold cross validation</a:t>
            </a:r>
          </a:p>
          <a:p>
            <a:r>
              <a:rPr lang="en-US" dirty="0"/>
              <a:t>Larger kernel size and larger resolution (same coverage of kernel but with higher resolution)</a:t>
            </a:r>
          </a:p>
          <a:p>
            <a:r>
              <a:rPr lang="en-US" dirty="0"/>
              <a:t>Pair with roof identifying model</a:t>
            </a:r>
          </a:p>
          <a:p>
            <a:r>
              <a:rPr lang="en-US" dirty="0"/>
              <a:t>Pretrained networks</a:t>
            </a:r>
          </a:p>
          <a:p>
            <a:r>
              <a:rPr lang="en-US" dirty="0"/>
              <a:t>The list goes on…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90" y="1601608"/>
            <a:ext cx="5487650" cy="36584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28521" y="5454135"/>
            <a:ext cx="5286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Clearly there is no line that separates orange and blue.</a:t>
            </a:r>
          </a:p>
          <a:p>
            <a:pPr algn="ctr"/>
            <a:r>
              <a:rPr lang="en-US" i="1" dirty="0"/>
              <a:t>Therefore, logistic regression is not sufficient!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16200" y="3124200"/>
            <a:ext cx="1346200" cy="82550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714500" y="2073952"/>
            <a:ext cx="13855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Gaussians</a:t>
            </a:r>
          </a:p>
          <a:p>
            <a:pPr algn="ctr"/>
            <a:r>
              <a:rPr lang="en-US" sz="1400" i="1" dirty="0"/>
              <a:t>centered at </a:t>
            </a:r>
          </a:p>
          <a:p>
            <a:pPr algn="ctr"/>
            <a:r>
              <a:rPr lang="en-US" sz="1400" i="1" dirty="0"/>
              <a:t>(10,10)</a:t>
            </a:r>
          </a:p>
          <a:p>
            <a:pPr algn="ctr"/>
            <a:r>
              <a:rPr lang="en-US" sz="1400" i="1" dirty="0"/>
              <a:t>(5,5)</a:t>
            </a:r>
          </a:p>
          <a:p>
            <a:pPr algn="ctr"/>
            <a:r>
              <a:rPr lang="en-US" sz="1400" i="1" dirty="0"/>
              <a:t>(0,0)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16200" y="2900087"/>
            <a:ext cx="2705100" cy="28376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747018" y="2390987"/>
            <a:ext cx="3983982" cy="2817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0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25" y="1162897"/>
            <a:ext cx="3174580" cy="2116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30" y="3279283"/>
            <a:ext cx="3174580" cy="2116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20" y="3279283"/>
            <a:ext cx="3174580" cy="2116386"/>
          </a:xfrm>
          <a:prstGeom prst="rect">
            <a:avLst/>
          </a:prstGeom>
          <a:ln>
            <a:noFill/>
            <a:prstDash val="solid"/>
          </a:ln>
        </p:spPr>
      </p:pic>
      <p:cxnSp>
        <p:nvCxnSpPr>
          <p:cNvPr id="6" name="Connector: Elbow 5"/>
          <p:cNvCxnSpPr>
            <a:stCxn id="2" idx="1"/>
            <a:endCxn id="8" idx="0"/>
          </p:cNvCxnSpPr>
          <p:nvPr/>
        </p:nvCxnSpPr>
        <p:spPr>
          <a:xfrm rot="10800000" flipV="1">
            <a:off x="3491022" y="2221090"/>
            <a:ext cx="896405" cy="1058193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2" idx="3"/>
            <a:endCxn id="9" idx="0"/>
          </p:cNvCxnSpPr>
          <p:nvPr/>
        </p:nvCxnSpPr>
        <p:spPr>
          <a:xfrm>
            <a:off x="7562006" y="2221091"/>
            <a:ext cx="1061505" cy="1058193"/>
          </a:xfrm>
          <a:prstGeom prst="bentConnector2">
            <a:avLst/>
          </a:prstGeom>
          <a:ln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84400" y="3382444"/>
            <a:ext cx="1584330" cy="180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48386" y="3375293"/>
            <a:ext cx="1460815" cy="166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928920" y="4456135"/>
            <a:ext cx="1345990" cy="759317"/>
          </a:xfrm>
          <a:prstGeom prst="ellipse">
            <a:avLst/>
          </a:prstGeom>
          <a:noFill/>
          <a:ln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03986" y="3287994"/>
            <a:ext cx="1041715" cy="740902"/>
          </a:xfrm>
          <a:prstGeom prst="ellipse">
            <a:avLst/>
          </a:prstGeom>
          <a:noFill/>
          <a:ln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981540" y="3287995"/>
            <a:ext cx="2120480" cy="1367579"/>
          </a:xfrm>
          <a:prstGeom prst="ellipse">
            <a:avLst/>
          </a:prstGeom>
          <a:noFill/>
          <a:ln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02500" y="3695701"/>
            <a:ext cx="2108200" cy="1699969"/>
          </a:xfrm>
          <a:prstGeom prst="ellipse">
            <a:avLst/>
          </a:prstGeom>
          <a:noFill/>
          <a:ln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621157" y="5622536"/>
            <a:ext cx="284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Formalize this by creating </a:t>
            </a:r>
            <a:r>
              <a:rPr lang="en-US" b="1" i="1" dirty="0"/>
              <a:t>two logistic regressions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07697" y="5484036"/>
            <a:ext cx="4678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We can consider multiple lines and note that </a:t>
            </a:r>
          </a:p>
          <a:p>
            <a:pPr algn="ctr"/>
            <a:r>
              <a:rPr lang="en-US" b="1" i="1" dirty="0"/>
              <a:t>1) Each orange dot appears in an orange circle </a:t>
            </a:r>
            <a:endParaRPr lang="en-US" i="1" dirty="0"/>
          </a:p>
          <a:p>
            <a:pPr algn="ctr"/>
            <a:r>
              <a:rPr lang="en-US" b="1" i="1" dirty="0"/>
              <a:t>2) Blue dots always appear in blue circles</a:t>
            </a:r>
          </a:p>
        </p:txBody>
      </p:sp>
      <p:sp>
        <p:nvSpPr>
          <p:cNvPr id="32" name="Arrow: Right 31"/>
          <p:cNvSpPr/>
          <p:nvPr/>
        </p:nvSpPr>
        <p:spPr>
          <a:xfrm>
            <a:off x="7010032" y="5845489"/>
            <a:ext cx="584936" cy="20042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411131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783104" y="1845428"/>
            <a:ext cx="8427697" cy="3818772"/>
            <a:chOff x="1155074" y="1845428"/>
            <a:chExt cx="7531726" cy="341278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074" y="1845428"/>
              <a:ext cx="2324724" cy="1549816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8575" y="1845428"/>
              <a:ext cx="2324724" cy="154981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076" y="1845428"/>
              <a:ext cx="2324724" cy="1549816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8575" y="3708400"/>
              <a:ext cx="2324724" cy="154981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2076" y="3708400"/>
              <a:ext cx="2324724" cy="154981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074" y="3708399"/>
              <a:ext cx="2324724" cy="1549816"/>
            </a:xfrm>
            <a:prstGeom prst="rect">
              <a:avLst/>
            </a:prstGeom>
          </p:spPr>
        </p:pic>
      </p:grpSp>
      <p:cxnSp>
        <p:nvCxnSpPr>
          <p:cNvPr id="63" name="Straight Connector 62"/>
          <p:cNvCxnSpPr/>
          <p:nvPr/>
        </p:nvCxnSpPr>
        <p:spPr>
          <a:xfrm>
            <a:off x="1987551" y="1970885"/>
            <a:ext cx="1264813" cy="144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81675" y="1930401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610600" y="1930401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101118" y="4014990"/>
            <a:ext cx="1197832" cy="136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527795" y="4014991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399587" y="4014991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609528" y="3060442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382947" y="1920849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8382947" y="2359388"/>
            <a:ext cx="0" cy="62640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8429600" y="4991843"/>
            <a:ext cx="1212033" cy="51318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203019" y="3926895"/>
            <a:ext cx="1136366" cy="43853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9203019" y="4300119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032966" y="1407563"/>
            <a:ext cx="792797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first logistic regression creates space between (0,0) cluster and blue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055655" y="5749171"/>
            <a:ext cx="8231820" cy="369332"/>
          </a:xfrm>
          <a:prstGeom prst="rect">
            <a:avLst/>
          </a:prstGeom>
          <a:solidFill>
            <a:srgbClr val="E0CBF1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second logistic regression creates space between (10,10) cluster and blue</a:t>
            </a:r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330955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30" y="1842304"/>
            <a:ext cx="2601272" cy="173418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30" y="3926894"/>
            <a:ext cx="2601272" cy="173418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904802" y="1927277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693789" y="4011867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903730" y="3057318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677149" y="1917725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2677149" y="2356264"/>
            <a:ext cx="0" cy="62640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723802" y="4988719"/>
            <a:ext cx="1212033" cy="51318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97221" y="3923771"/>
            <a:ext cx="1136366" cy="43853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497221" y="4296995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09" y="2197890"/>
            <a:ext cx="4473702" cy="2982468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860211" y="3989330"/>
            <a:ext cx="1212033" cy="94831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33667" y="2235237"/>
            <a:ext cx="1212033" cy="94831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95489" y="4046029"/>
            <a:ext cx="1212033" cy="94831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833666" y="4046028"/>
            <a:ext cx="1212033" cy="94831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168977" y="4520187"/>
            <a:ext cx="1629779" cy="1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492459" y="3263282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79103" y="5352335"/>
            <a:ext cx="5705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Using the output of each logistic regression as a dimension in a new 2-dimensional space, we can now separate with a line (an additional logistic regression)</a:t>
            </a:r>
            <a:endParaRPr lang="en-US" b="1" i="1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7889966" y="3280295"/>
            <a:ext cx="2037806" cy="160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250486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30" y="1842304"/>
            <a:ext cx="2601272" cy="173418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30" y="3926894"/>
            <a:ext cx="2601272" cy="173418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904802" y="1927277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693789" y="4011867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903730" y="3057318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677149" y="1917725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2677149" y="2356264"/>
            <a:ext cx="0" cy="62640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2723802" y="4988719"/>
            <a:ext cx="1212033" cy="51318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97221" y="3923771"/>
            <a:ext cx="1136366" cy="43853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497221" y="4296995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09" y="2197890"/>
            <a:ext cx="4473702" cy="2982468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860211" y="3989330"/>
            <a:ext cx="1212033" cy="94831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33667" y="2235237"/>
            <a:ext cx="1212033" cy="94831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95489" y="4046029"/>
            <a:ext cx="1212033" cy="94831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833666" y="4046028"/>
            <a:ext cx="1212033" cy="94831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168977" y="4520187"/>
            <a:ext cx="1629779" cy="1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9492459" y="3263282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889966" y="3280295"/>
            <a:ext cx="2037806" cy="160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81008" y="1302115"/>
            <a:ext cx="31660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What does this have to do with neural networks?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79103" y="5352335"/>
            <a:ext cx="5705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Using the output of each logistic regression as a dimension in a new 2-dimensional space, we can now separate with a line (an additional logistic regression)</a:t>
            </a:r>
            <a:endParaRPr lang="en-US" b="1" i="1" dirty="0"/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21707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65200" y="1532273"/>
            <a:ext cx="841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/>
              <a:t>Recall</a:t>
            </a:r>
            <a:r>
              <a:rPr lang="en-US" i="1" dirty="0"/>
              <a:t>: Logistic regression can be thought of as a </a:t>
            </a:r>
            <a:r>
              <a:rPr lang="en-US" b="1" i="1" dirty="0"/>
              <a:t>1-layer neural network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28" y="2995128"/>
            <a:ext cx="2431652" cy="1621101"/>
          </a:xfrm>
          <a:prstGeom prst="rect">
            <a:avLst/>
          </a:prstGeom>
        </p:spPr>
      </p:pic>
      <p:pic>
        <p:nvPicPr>
          <p:cNvPr id="26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0" r="11343" b="63772"/>
          <a:stretch/>
        </p:blipFill>
        <p:spPr bwMode="auto">
          <a:xfrm>
            <a:off x="4832998" y="2256553"/>
            <a:ext cx="290513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4" r="927" b="69225"/>
          <a:stretch/>
        </p:blipFill>
        <p:spPr bwMode="auto">
          <a:xfrm>
            <a:off x="4832997" y="2835296"/>
            <a:ext cx="295276" cy="2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735658" y="2168812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35658" y="2733891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35657" y="3320487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4340" name="Picture 4" descr="http://latex2png.com/output/latex_eab5813110499d3e63a66e3b08ffc7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44" y="2337416"/>
            <a:ext cx="322591" cy="13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latex2png.com/output/latex_ffa4eb1c65ab43daa25730eae433507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96" y="2678487"/>
            <a:ext cx="328060" cy="1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latex2png.com/output/latex_b1b8fee63e0ced2879e1d5e5337d9b4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43" y="5041378"/>
            <a:ext cx="322591" cy="13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latex2png.com/output/latex_dd4f89c077b05df9a5f807f9d7e2b32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93" y="5405269"/>
            <a:ext cx="328060" cy="1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://latex2png.com/output/latex_5e0675e6ab904eac8974510b6c4aa5b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657" y="3077930"/>
            <a:ext cx="166764" cy="1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/>
          <p:cNvSpPr/>
          <p:nvPr/>
        </p:nvSpPr>
        <p:spPr>
          <a:xfrm>
            <a:off x="6471063" y="2161799"/>
            <a:ext cx="485191" cy="48519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6"/>
            <a:endCxn id="43" idx="2"/>
          </p:cNvCxnSpPr>
          <p:nvPr/>
        </p:nvCxnSpPr>
        <p:spPr>
          <a:xfrm flipV="1">
            <a:off x="5220848" y="2404395"/>
            <a:ext cx="1250214" cy="701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3" idx="6"/>
            <a:endCxn id="43" idx="2"/>
          </p:cNvCxnSpPr>
          <p:nvPr/>
        </p:nvCxnSpPr>
        <p:spPr>
          <a:xfrm flipV="1">
            <a:off x="5220848" y="2404394"/>
            <a:ext cx="1250214" cy="5720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6"/>
            <a:endCxn id="43" idx="2"/>
          </p:cNvCxnSpPr>
          <p:nvPr/>
        </p:nvCxnSpPr>
        <p:spPr>
          <a:xfrm flipV="1">
            <a:off x="5220848" y="2404394"/>
            <a:ext cx="1250215" cy="11586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6634971" y="2256553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://latex2png.com/output/latex_3477c44646dbe86be7057bc9322b8d9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43" y="5740414"/>
            <a:ext cx="163688" cy="1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9981" y="1927276"/>
            <a:ext cx="2601272" cy="173418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8561053" y="2012249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559981" y="3142290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33400" y="2002697"/>
            <a:ext cx="1136366" cy="43853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8333400" y="2441236"/>
            <a:ext cx="0" cy="626409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/>
          <p:cNvCxnSpPr>
            <a:stCxn id="25" idx="0"/>
          </p:cNvCxnSpPr>
          <p:nvPr/>
        </p:nvCxnSpPr>
        <p:spPr>
          <a:xfrm rot="5400000" flipH="1" flipV="1">
            <a:off x="3338920" y="2085510"/>
            <a:ext cx="406152" cy="14130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25" idx="2"/>
          </p:cNvCxnSpPr>
          <p:nvPr/>
        </p:nvCxnSpPr>
        <p:spPr>
          <a:xfrm rot="16200000" flipH="1">
            <a:off x="3318355" y="4133327"/>
            <a:ext cx="447284" cy="14130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0" r="11343" b="63772"/>
          <a:stretch/>
        </p:blipFill>
        <p:spPr bwMode="auto">
          <a:xfrm>
            <a:off x="4832998" y="4509720"/>
            <a:ext cx="290513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4" r="927" b="69225"/>
          <a:stretch/>
        </p:blipFill>
        <p:spPr bwMode="auto">
          <a:xfrm>
            <a:off x="4832997" y="5088463"/>
            <a:ext cx="295276" cy="2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/>
          <p:cNvSpPr/>
          <p:nvPr/>
        </p:nvSpPr>
        <p:spPr>
          <a:xfrm>
            <a:off x="4735658" y="4421979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35658" y="4987058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735657" y="5573654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Oval 72"/>
          <p:cNvSpPr/>
          <p:nvPr/>
        </p:nvSpPr>
        <p:spPr>
          <a:xfrm>
            <a:off x="6471063" y="5573654"/>
            <a:ext cx="485191" cy="48519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>
            <a:stCxn id="65" idx="6"/>
            <a:endCxn id="73" idx="2"/>
          </p:cNvCxnSpPr>
          <p:nvPr/>
        </p:nvCxnSpPr>
        <p:spPr>
          <a:xfrm>
            <a:off x="5220848" y="4664575"/>
            <a:ext cx="1250214" cy="1151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6" idx="6"/>
            <a:endCxn id="73" idx="2"/>
          </p:cNvCxnSpPr>
          <p:nvPr/>
        </p:nvCxnSpPr>
        <p:spPr>
          <a:xfrm>
            <a:off x="5220848" y="5229653"/>
            <a:ext cx="1250214" cy="58659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6"/>
            <a:endCxn id="73" idx="2"/>
          </p:cNvCxnSpPr>
          <p:nvPr/>
        </p:nvCxnSpPr>
        <p:spPr>
          <a:xfrm>
            <a:off x="5220848" y="5816249"/>
            <a:ext cx="1250215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6634971" y="5687362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9981" y="4281882"/>
            <a:ext cx="2601272" cy="1734182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9350040" y="4366855"/>
            <a:ext cx="0" cy="148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8380053" y="5343707"/>
            <a:ext cx="1212033" cy="51318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153472" y="4278759"/>
            <a:ext cx="1136366" cy="43853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9153472" y="4651983"/>
            <a:ext cx="0" cy="62640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2266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65200" y="1532273"/>
            <a:ext cx="841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If we combine them and add an output layer, we now have a </a:t>
            </a:r>
            <a:r>
              <a:rPr lang="en-US" b="1" i="1" dirty="0"/>
              <a:t>hidden layer</a:t>
            </a:r>
            <a:r>
              <a:rPr lang="en-US" i="1" dirty="0"/>
              <a:t>!</a:t>
            </a:r>
            <a:endParaRPr lang="en-US" b="1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08" y="2207385"/>
            <a:ext cx="2431652" cy="1621101"/>
          </a:xfrm>
          <a:prstGeom prst="rect">
            <a:avLst/>
          </a:prstGeom>
        </p:spPr>
      </p:pic>
      <p:pic>
        <p:nvPicPr>
          <p:cNvPr id="26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0" r="11343" b="63772"/>
          <a:stretch/>
        </p:blipFill>
        <p:spPr bwMode="auto">
          <a:xfrm>
            <a:off x="4832998" y="2256553"/>
            <a:ext cx="290513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4" r="927" b="69225"/>
          <a:stretch/>
        </p:blipFill>
        <p:spPr bwMode="auto">
          <a:xfrm>
            <a:off x="4832997" y="2835296"/>
            <a:ext cx="295276" cy="2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735658" y="2168812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35658" y="2733891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35657" y="3320487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6471063" y="2161799"/>
            <a:ext cx="485191" cy="48519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6"/>
            <a:endCxn id="43" idx="2"/>
          </p:cNvCxnSpPr>
          <p:nvPr/>
        </p:nvCxnSpPr>
        <p:spPr>
          <a:xfrm flipV="1">
            <a:off x="5220848" y="2404395"/>
            <a:ext cx="1250214" cy="701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3" idx="6"/>
            <a:endCxn id="43" idx="2"/>
          </p:cNvCxnSpPr>
          <p:nvPr/>
        </p:nvCxnSpPr>
        <p:spPr>
          <a:xfrm flipV="1">
            <a:off x="5220848" y="2404394"/>
            <a:ext cx="1250214" cy="5720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" idx="6"/>
            <a:endCxn id="43" idx="2"/>
          </p:cNvCxnSpPr>
          <p:nvPr/>
        </p:nvCxnSpPr>
        <p:spPr>
          <a:xfrm flipV="1">
            <a:off x="5220848" y="2404394"/>
            <a:ext cx="1250215" cy="11586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6634971" y="2256553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6472504" y="2725833"/>
            <a:ext cx="485191" cy="485191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>
            <a:stCxn id="3" idx="6"/>
            <a:endCxn id="73" idx="2"/>
          </p:cNvCxnSpPr>
          <p:nvPr/>
        </p:nvCxnSpPr>
        <p:spPr>
          <a:xfrm>
            <a:off x="5220849" y="2411408"/>
            <a:ext cx="1251655" cy="5570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3" idx="6"/>
            <a:endCxn id="73" idx="2"/>
          </p:cNvCxnSpPr>
          <p:nvPr/>
        </p:nvCxnSpPr>
        <p:spPr>
          <a:xfrm flipV="1">
            <a:off x="5220849" y="2968428"/>
            <a:ext cx="1251655" cy="805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6" idx="6"/>
            <a:endCxn id="73" idx="2"/>
          </p:cNvCxnSpPr>
          <p:nvPr/>
        </p:nvCxnSpPr>
        <p:spPr>
          <a:xfrm flipV="1">
            <a:off x="5220847" y="2968428"/>
            <a:ext cx="1251656" cy="5946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6636701" y="2817527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/>
          <p:cNvSpPr/>
          <p:nvPr/>
        </p:nvSpPr>
        <p:spPr>
          <a:xfrm>
            <a:off x="6465009" y="3306253"/>
            <a:ext cx="485191" cy="485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Oval 48"/>
          <p:cNvSpPr/>
          <p:nvPr/>
        </p:nvSpPr>
        <p:spPr>
          <a:xfrm>
            <a:off x="8052487" y="2727332"/>
            <a:ext cx="485191" cy="48519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 descr="http://latex2png.com/output/latex_79ceaa6435f8ec5b01b3a1cd283bde6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r="26243" b="63772"/>
          <a:stretch/>
        </p:blipFill>
        <p:spPr bwMode="auto">
          <a:xfrm>
            <a:off x="8216684" y="2819026"/>
            <a:ext cx="183516" cy="3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43" idx="6"/>
            <a:endCxn id="49" idx="2"/>
          </p:cNvCxnSpPr>
          <p:nvPr/>
        </p:nvCxnSpPr>
        <p:spPr>
          <a:xfrm>
            <a:off x="6956254" y="2404395"/>
            <a:ext cx="1096233" cy="56553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3" idx="6"/>
            <a:endCxn id="49" idx="2"/>
          </p:cNvCxnSpPr>
          <p:nvPr/>
        </p:nvCxnSpPr>
        <p:spPr>
          <a:xfrm>
            <a:off x="6957694" y="2968429"/>
            <a:ext cx="1094792" cy="14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8" idx="6"/>
            <a:endCxn id="49" idx="2"/>
          </p:cNvCxnSpPr>
          <p:nvPr/>
        </p:nvCxnSpPr>
        <p:spPr>
          <a:xfrm flipV="1">
            <a:off x="6950200" y="2969928"/>
            <a:ext cx="1102287" cy="57892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11" y="4385507"/>
            <a:ext cx="2693372" cy="1795581"/>
          </a:xfrm>
          <a:prstGeom prst="rect">
            <a:avLst/>
          </a:prstGeom>
        </p:spPr>
      </p:pic>
      <p:cxnSp>
        <p:nvCxnSpPr>
          <p:cNvPr id="19" name="Connector: Curved 18"/>
          <p:cNvCxnSpPr>
            <a:stCxn id="73" idx="6"/>
            <a:endCxn id="57" idx="3"/>
          </p:cNvCxnSpPr>
          <p:nvPr/>
        </p:nvCxnSpPr>
        <p:spPr>
          <a:xfrm flipH="1">
            <a:off x="6179684" y="2968429"/>
            <a:ext cx="778011" cy="2314869"/>
          </a:xfrm>
          <a:prstGeom prst="curvedConnector3">
            <a:avLst>
              <a:gd name="adj1" fmla="val -73757"/>
            </a:avLst>
          </a:prstGeom>
          <a:ln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>
            <a:stCxn id="43" idx="6"/>
            <a:endCxn id="57" idx="3"/>
          </p:cNvCxnSpPr>
          <p:nvPr/>
        </p:nvCxnSpPr>
        <p:spPr>
          <a:xfrm flipH="1">
            <a:off x="6179683" y="2404395"/>
            <a:ext cx="776570" cy="2878903"/>
          </a:xfrm>
          <a:prstGeom prst="curvedConnector3">
            <a:avLst>
              <a:gd name="adj1" fmla="val -91916"/>
            </a:avLst>
          </a:prstGeom>
          <a:ln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592270" y="5072876"/>
            <a:ext cx="1892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Points in warped 2-D space can now be </a:t>
            </a:r>
            <a:r>
              <a:rPr lang="en-US" sz="1400" b="1" i="1" dirty="0"/>
              <a:t>linearly separated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5309458" y="4625443"/>
            <a:ext cx="628763" cy="90607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337" name="Picture 143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440" y="3346580"/>
            <a:ext cx="2392890" cy="1595260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8333400" y="4475297"/>
            <a:ext cx="693276" cy="406654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902653" y="3406622"/>
            <a:ext cx="616295" cy="28445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9475570" y="3545234"/>
            <a:ext cx="0" cy="11297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5" name="Connector: Elbow 14344"/>
          <p:cNvCxnSpPr>
            <a:stCxn id="49" idx="6"/>
            <a:endCxn id="14337" idx="0"/>
          </p:cNvCxnSpPr>
          <p:nvPr/>
        </p:nvCxnSpPr>
        <p:spPr>
          <a:xfrm>
            <a:off x="8537677" y="2969928"/>
            <a:ext cx="802208" cy="376653"/>
          </a:xfrm>
          <a:prstGeom prst="bentConnector2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400200" y="5031554"/>
            <a:ext cx="189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Output layer achieves separation between </a:t>
            </a:r>
            <a:r>
              <a:rPr lang="en-US" sz="1400" b="1" i="1" dirty="0"/>
              <a:t>ALL</a:t>
            </a:r>
            <a:r>
              <a:rPr lang="en-US" sz="1400" i="1" dirty="0"/>
              <a:t> blue and orange points</a:t>
            </a:r>
            <a:endParaRPr lang="en-US" sz="1400" b="1" i="1" dirty="0"/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3674831" y="4472161"/>
            <a:ext cx="2403007" cy="1540112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3828977" y="4994911"/>
            <a:ext cx="641261" cy="921475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5785268" y="5595660"/>
            <a:ext cx="149810" cy="215881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387975" y="4773990"/>
            <a:ext cx="547102" cy="78839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5555294" y="5752595"/>
            <a:ext cx="113659" cy="16379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5874457" y="5772064"/>
            <a:ext cx="71905" cy="10361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184896" y="4729508"/>
            <a:ext cx="901152" cy="12985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014789" y="5072876"/>
            <a:ext cx="587004" cy="84351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5" idx="6"/>
          </p:cNvCxnSpPr>
          <p:nvPr/>
        </p:nvCxnSpPr>
        <p:spPr>
          <a:xfrm flipV="1">
            <a:off x="9026676" y="4675010"/>
            <a:ext cx="559270" cy="361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endCxn id="76" idx="2"/>
          </p:cNvCxnSpPr>
          <p:nvPr/>
        </p:nvCxnSpPr>
        <p:spPr>
          <a:xfrm>
            <a:off x="9346500" y="3548847"/>
            <a:ext cx="5561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3"/>
          <p:cNvSpPr>
            <a:spLocks noGrp="1"/>
          </p:cNvSpPr>
          <p:nvPr>
            <p:ph type="title"/>
          </p:nvPr>
        </p:nvSpPr>
        <p:spPr>
          <a:xfrm>
            <a:off x="498433" y="152400"/>
            <a:ext cx="8141970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 Example – Logistic Regression Ensemble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8433" y="1011115"/>
            <a:ext cx="8535670" cy="521159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34300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5186" y="1746347"/>
            <a:ext cx="8194155" cy="1333425"/>
          </a:xfrm>
        </p:spPr>
        <p:txBody>
          <a:bodyPr/>
          <a:lstStyle/>
          <a:p>
            <a:r>
              <a:rPr lang="en-US" b="1" i="1" u="sng" dirty="0"/>
              <a:t>Goal</a:t>
            </a:r>
            <a:r>
              <a:rPr lang="en-US" b="1" i="1" dirty="0"/>
              <a:t>: </a:t>
            </a:r>
            <a:r>
              <a:rPr lang="en-US" dirty="0"/>
              <a:t>Use </a:t>
            </a:r>
            <a:r>
              <a:rPr lang="en-US" b="1" dirty="0"/>
              <a:t>satellite images </a:t>
            </a:r>
            <a:r>
              <a:rPr lang="en-US" dirty="0"/>
              <a:t>to determine whether or not homes have </a:t>
            </a:r>
            <a:r>
              <a:rPr lang="en-US" b="1" dirty="0"/>
              <a:t>solar panels</a:t>
            </a:r>
            <a:r>
              <a:rPr lang="en-US" dirty="0"/>
              <a:t> installed</a:t>
            </a:r>
          </a:p>
          <a:p>
            <a:r>
              <a:rPr lang="en-US" dirty="0"/>
              <a:t>Will use </a:t>
            </a:r>
            <a:r>
              <a:rPr lang="en-US" b="1" dirty="0"/>
              <a:t>convolutional neural networks</a:t>
            </a:r>
          </a:p>
          <a:p>
            <a:r>
              <a:rPr lang="en-US" dirty="0"/>
              <a:t>612 images total - </a:t>
            </a:r>
            <a:r>
              <a:rPr lang="en-US" b="1" dirty="0"/>
              <a:t>196 with panels</a:t>
            </a:r>
            <a:r>
              <a:rPr lang="en-US" dirty="0"/>
              <a:t> and </a:t>
            </a:r>
            <a:r>
              <a:rPr lang="en-US" b="1" dirty="0"/>
              <a:t>416 without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364" y="5254932"/>
            <a:ext cx="938231" cy="938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109" y="4221479"/>
            <a:ext cx="938231" cy="938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110" y="3193875"/>
            <a:ext cx="938231" cy="938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490" y="5239074"/>
            <a:ext cx="938231" cy="9382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045" y="5239074"/>
            <a:ext cx="938231" cy="9382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482" y="4221482"/>
            <a:ext cx="938231" cy="9382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1045" y="4221480"/>
            <a:ext cx="938231" cy="9382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1045" y="3203886"/>
            <a:ext cx="938231" cy="9382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1078" y="3193876"/>
            <a:ext cx="938231" cy="938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5094" y="4200149"/>
            <a:ext cx="938231" cy="9382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2686" y="5233599"/>
            <a:ext cx="938231" cy="9382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2687" y="4224876"/>
            <a:ext cx="938231" cy="9382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6439" y="3182556"/>
            <a:ext cx="938231" cy="9382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0693" y="5233598"/>
            <a:ext cx="938231" cy="9382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9788" y="3182555"/>
            <a:ext cx="938231" cy="9382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1157" y="4200148"/>
            <a:ext cx="938231" cy="938231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1156" y="5239074"/>
            <a:ext cx="938231" cy="938231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0980" y="3182554"/>
            <a:ext cx="938231" cy="938231"/>
          </a:xfrm>
          <a:prstGeom prst="rect">
            <a:avLst/>
          </a:prstGeom>
        </p:spPr>
      </p:pic>
      <p:sp>
        <p:nvSpPr>
          <p:cNvPr id="3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6307" y="1011115"/>
            <a:ext cx="11380893" cy="521159"/>
          </a:xfrm>
        </p:spPr>
        <p:txBody>
          <a:bodyPr/>
          <a:lstStyle/>
          <a:p>
            <a:r>
              <a:rPr lang="en-US" dirty="0"/>
              <a:t>Project Summary	</a:t>
            </a:r>
          </a:p>
        </p:txBody>
      </p:sp>
      <p:sp>
        <p:nvSpPr>
          <p:cNvPr id="33" name="Title 3"/>
          <p:cNvSpPr>
            <a:spLocks noGrp="1"/>
          </p:cNvSpPr>
          <p:nvPr>
            <p:ph type="title"/>
          </p:nvPr>
        </p:nvSpPr>
        <p:spPr>
          <a:xfrm>
            <a:off x="506307" y="152400"/>
            <a:ext cx="9044095" cy="914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Solar Panel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7329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Neural Network?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03865" y="6282039"/>
            <a:ext cx="2331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2"/>
              </a:rPr>
              <a:t>http://cs231n.github.io/neural-networks-1/</a:t>
            </a:r>
            <a:endParaRPr lang="en-US" sz="800" i="1" dirty="0"/>
          </a:p>
          <a:p>
            <a:endParaRPr lang="en-US" sz="800" i="1" dirty="0"/>
          </a:p>
        </p:txBody>
      </p:sp>
      <p:pic>
        <p:nvPicPr>
          <p:cNvPr id="8196" name="Picture 4" descr="http://cs231n.github.io/assets/nn1/neural_net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66" y="2560066"/>
            <a:ext cx="3784515" cy="18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84" y="2478990"/>
            <a:ext cx="2691368" cy="20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4001" y="6282039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5"/>
              </a:rPr>
              <a:t>http://www-levich.engr.ccny.cuny.edu/webpage/hmakse/</a:t>
            </a:r>
            <a:endParaRPr lang="en-US" sz="800" i="1" dirty="0"/>
          </a:p>
          <a:p>
            <a:endParaRPr lang="en-US" sz="800" i="1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1703705" y="1443215"/>
            <a:ext cx="8802370" cy="879444"/>
          </a:xfrm>
        </p:spPr>
        <p:txBody>
          <a:bodyPr/>
          <a:lstStyle/>
          <a:p>
            <a:r>
              <a:rPr lang="en-US" dirty="0"/>
              <a:t>Neural networks, both biological and artificial, are comprised of </a:t>
            </a:r>
            <a:r>
              <a:rPr lang="en-US" i="1" dirty="0"/>
              <a:t>interconnected neurons</a:t>
            </a:r>
            <a:r>
              <a:rPr lang="en-US" dirty="0"/>
              <a:t>. In both cases the connections between neurons are </a:t>
            </a:r>
            <a:r>
              <a:rPr lang="en-US" i="1" dirty="0"/>
              <a:t>learned. </a:t>
            </a:r>
            <a:r>
              <a:rPr lang="en-US" dirty="0"/>
              <a:t>These connections determine how one neuron </a:t>
            </a:r>
            <a:r>
              <a:rPr lang="en-US" i="1" dirty="0"/>
              <a:t>firing</a:t>
            </a:r>
            <a:r>
              <a:rPr lang="en-US" dirty="0"/>
              <a:t> affects the neurons it is connected to.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897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 Neural Network?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196" name="Picture 4" descr="http://cs231n.github.io/assets/nn1/neural_net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66" y="2560066"/>
            <a:ext cx="3784515" cy="18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84" y="2478990"/>
            <a:ext cx="2691368" cy="20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703705" y="4607781"/>
            <a:ext cx="8535670" cy="87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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50" indent="-17938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63" indent="-17303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̶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63" indent="-16827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charset="0"/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76313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kern="0" dirty="0"/>
              <a:t>Artificial NNs have various activation functions that mimic a neuron “firing”</a:t>
            </a:r>
            <a:endParaRPr lang="en-US" i="1" kern="0" dirty="0"/>
          </a:p>
        </p:txBody>
      </p:sp>
      <p:pic>
        <p:nvPicPr>
          <p:cNvPr id="12290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b="18941"/>
          <a:stretch/>
        </p:blipFill>
        <p:spPr bwMode="auto">
          <a:xfrm>
            <a:off x="2266910" y="5029803"/>
            <a:ext cx="7343775" cy="12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77545" y="6285661"/>
            <a:ext cx="6715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/>
              <a:t>Source: </a:t>
            </a:r>
            <a:r>
              <a:rPr lang="en-US" sz="800" i="1" dirty="0">
                <a:hlinkClick r:id="rId5"/>
              </a:rPr>
              <a:t>https://leonardoaraujosantos.gitbooks.io/artificial-inteligence/content/neural_networks.html</a:t>
            </a:r>
            <a:endParaRPr lang="en-US" sz="800" i="1" dirty="0"/>
          </a:p>
          <a:p>
            <a:endParaRPr lang="en-US" sz="800" i="1" dirty="0"/>
          </a:p>
        </p:txBody>
      </p:sp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1703705" y="1443215"/>
            <a:ext cx="8802370" cy="879444"/>
          </a:xfrm>
        </p:spPr>
        <p:txBody>
          <a:bodyPr/>
          <a:lstStyle/>
          <a:p>
            <a:r>
              <a:rPr lang="en-US" dirty="0"/>
              <a:t>Neural networks, both biological and artificial, are comprised of </a:t>
            </a:r>
            <a:r>
              <a:rPr lang="en-US" i="1" dirty="0"/>
              <a:t>interconnected neurons</a:t>
            </a:r>
            <a:r>
              <a:rPr lang="en-US" dirty="0"/>
              <a:t>. In both cases the connections between neurons are </a:t>
            </a:r>
            <a:r>
              <a:rPr lang="en-US" i="1" dirty="0"/>
              <a:t>learned. </a:t>
            </a:r>
            <a:r>
              <a:rPr lang="en-US" dirty="0"/>
              <a:t>These connections determine how one neuron </a:t>
            </a:r>
            <a:r>
              <a:rPr lang="en-US" i="1" dirty="0"/>
              <a:t>firing</a:t>
            </a:r>
            <a:r>
              <a:rPr lang="en-US" dirty="0"/>
              <a:t> affects the neurons it is connected to.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55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Basic Example - 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35" y="2510185"/>
            <a:ext cx="5486411" cy="3657607"/>
          </a:xfrm>
          <a:prstGeom prst="rect">
            <a:avLst/>
          </a:prstGeom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Suppose we want to determine whether a vehicle is a </a:t>
            </a:r>
            <a:r>
              <a:rPr lang="en-US" b="1" dirty="0"/>
              <a:t>car (0) or semi-truck (1) </a:t>
            </a:r>
            <a:r>
              <a:rPr lang="en-US" dirty="0"/>
              <a:t>based on its </a:t>
            </a:r>
            <a:r>
              <a:rPr lang="en-US" b="1" dirty="0"/>
              <a:t>speed (x1)</a:t>
            </a:r>
            <a:r>
              <a:rPr lang="en-US" dirty="0"/>
              <a:t> and </a:t>
            </a:r>
            <a:r>
              <a:rPr lang="en-US" b="1" dirty="0"/>
              <a:t>weight (x2)</a:t>
            </a:r>
          </a:p>
        </p:txBody>
      </p:sp>
    </p:spTree>
    <p:extLst>
      <p:ext uri="{BB962C8B-B14F-4D97-AF65-F5344CB8AC3E}">
        <p14:creationId xmlns:p14="http://schemas.microsoft.com/office/powerpoint/2010/main" val="419164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2" y="2708756"/>
            <a:ext cx="2872656" cy="19151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Basic Example - 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07818" y="3081239"/>
            <a:ext cx="1396894" cy="12016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43966" y="2642314"/>
            <a:ext cx="1814723" cy="19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69591" y="3229076"/>
            <a:ext cx="314036" cy="3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768287" y="4152141"/>
            <a:ext cx="281232" cy="27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13097" y="3943829"/>
            <a:ext cx="121475" cy="11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691884" y="2938126"/>
            <a:ext cx="323145" cy="31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2940102">
            <a:off x="3155876" y="3716208"/>
            <a:ext cx="52102" cy="457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" name="Rectangle 3071"/>
          <p:cNvSpPr/>
          <p:nvPr/>
        </p:nvSpPr>
        <p:spPr>
          <a:xfrm>
            <a:off x="2318313" y="4823202"/>
            <a:ext cx="1874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Linear Mapping</a:t>
            </a:r>
          </a:p>
          <a:p>
            <a:pPr algn="ctr"/>
            <a:r>
              <a:rPr lang="en-US" dirty="0"/>
              <a:t>(Project onto line)</a:t>
            </a:r>
          </a:p>
        </p:txBody>
      </p:sp>
      <p:sp>
        <p:nvSpPr>
          <p:cNvPr id="46" name="Content Placeholder 1"/>
          <p:cNvSpPr>
            <a:spLocks noGrp="1"/>
          </p:cNvSpPr>
          <p:nvPr>
            <p:ph idx="1"/>
          </p:nvPr>
        </p:nvSpPr>
        <p:spPr>
          <a:xfrm>
            <a:off x="1903730" y="1778000"/>
            <a:ext cx="8535670" cy="4470400"/>
          </a:xfrm>
        </p:spPr>
        <p:txBody>
          <a:bodyPr/>
          <a:lstStyle/>
          <a:p>
            <a:r>
              <a:rPr lang="en-US" dirty="0"/>
              <a:t>Suppose we want to determine whether a vehicle is a </a:t>
            </a:r>
            <a:r>
              <a:rPr lang="en-US" b="1" dirty="0"/>
              <a:t>car (0) or semi-truck (1) </a:t>
            </a:r>
            <a:r>
              <a:rPr lang="en-US" dirty="0"/>
              <a:t>based on its </a:t>
            </a:r>
            <a:r>
              <a:rPr lang="en-US" b="1" dirty="0"/>
              <a:t>speed (x1)</a:t>
            </a:r>
            <a:r>
              <a:rPr lang="en-US" dirty="0"/>
              <a:t> and </a:t>
            </a:r>
            <a:r>
              <a:rPr lang="en-US" b="1" dirty="0"/>
              <a:t>weight (x2)</a:t>
            </a:r>
          </a:p>
        </p:txBody>
      </p:sp>
    </p:spTree>
    <p:extLst>
      <p:ext uri="{BB962C8B-B14F-4D97-AF65-F5344CB8AC3E}">
        <p14:creationId xmlns:p14="http://schemas.microsoft.com/office/powerpoint/2010/main" val="17344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3263</Words>
  <Application>Microsoft Office PowerPoint</Application>
  <PresentationFormat>Widescreen</PresentationFormat>
  <Paragraphs>586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MS PGothic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Satellite Image Classification With Neural Networks</vt:lpstr>
      <vt:lpstr>Outline</vt:lpstr>
      <vt:lpstr>Solar Panel Identification</vt:lpstr>
      <vt:lpstr>Solar Panel Identification</vt:lpstr>
      <vt:lpstr>Solar Panel Identification</vt:lpstr>
      <vt:lpstr>What is a Neural Network?</vt:lpstr>
      <vt:lpstr>What is a Neural Network?</vt:lpstr>
      <vt:lpstr>A Basic Example - Logistic Regression</vt:lpstr>
      <vt:lpstr>A Basic Example - Logistic Regression</vt:lpstr>
      <vt:lpstr>A Basic Example - Logistic Regression</vt:lpstr>
      <vt:lpstr>A Basic Example - Logistic Regression</vt:lpstr>
      <vt:lpstr>A Basic Example - Logistic Regression</vt:lpstr>
      <vt:lpstr>Why Deep Learning?</vt:lpstr>
      <vt:lpstr>Why Deep Learning?</vt:lpstr>
      <vt:lpstr>Why Deep Learning?</vt:lpstr>
      <vt:lpstr>Fully Connected Neural Networks</vt:lpstr>
      <vt:lpstr>Convolutional Neural Networks</vt:lpstr>
      <vt:lpstr>Swimming Pool Classification</vt:lpstr>
      <vt:lpstr>CNN Architecture</vt:lpstr>
      <vt:lpstr>Results</vt:lpstr>
      <vt:lpstr>Understanding the Network</vt:lpstr>
      <vt:lpstr>Solar Panel Classification</vt:lpstr>
      <vt:lpstr>Challenges</vt:lpstr>
      <vt:lpstr>Data Augmentation</vt:lpstr>
      <vt:lpstr>CNN Architecture</vt:lpstr>
      <vt:lpstr>Results</vt:lpstr>
      <vt:lpstr>Understanding the Network</vt:lpstr>
      <vt:lpstr>Understanding the Network</vt:lpstr>
      <vt:lpstr>Understanding the Network</vt:lpstr>
      <vt:lpstr>What Did the Trick?</vt:lpstr>
      <vt:lpstr>Technical Details</vt:lpstr>
      <vt:lpstr>Python/Jupyter/Keras – CNN in 6 Cells</vt:lpstr>
      <vt:lpstr>Python/Jupyter/Keras – CNN in 6 Cells</vt:lpstr>
      <vt:lpstr>Python/Jupyter/Keras – CNN in 6 Cells</vt:lpstr>
      <vt:lpstr>Python/Jupyter/Keras – CNN in 6 Cells</vt:lpstr>
      <vt:lpstr>Python/Jupyter/Keras – CNN in 6 Cells</vt:lpstr>
      <vt:lpstr>Python/Jupyter/Keras – CNN in 6 Cells</vt:lpstr>
      <vt:lpstr>Parameter Tuning</vt:lpstr>
      <vt:lpstr>Tips &amp; Tricks – Saving Models</vt:lpstr>
      <vt:lpstr>Tips &amp; Tricks – Intermediate Layer Models</vt:lpstr>
      <vt:lpstr>Tips &amp; Tricks – Augmenting Data</vt:lpstr>
      <vt:lpstr>What Next?</vt:lpstr>
      <vt:lpstr>Bonus Example – Logistic Regression Ensemble</vt:lpstr>
      <vt:lpstr>Bonus Example – Logistic Regression Ensemble</vt:lpstr>
      <vt:lpstr>Bonus Example – Logistic Regression Ensemble</vt:lpstr>
      <vt:lpstr>Bonus Example – Logistic Regression Ensemble</vt:lpstr>
      <vt:lpstr>Bonus Example – Logistic Regression Ensemble</vt:lpstr>
      <vt:lpstr>Bonus Example – Logistic Regression Ensemble</vt:lpstr>
      <vt:lpstr>Bonus Example – Logistic Regression Ensemble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 Classification With Neural Networks</dc:title>
  <dc:creator>Schamberg, Gabe</dc:creator>
  <cp:lastModifiedBy>Schamberg, Gabe</cp:lastModifiedBy>
  <cp:revision>3</cp:revision>
  <dcterms:created xsi:type="dcterms:W3CDTF">2017-09-07T21:18:01Z</dcterms:created>
  <dcterms:modified xsi:type="dcterms:W3CDTF">2017-09-07T21:40:59Z</dcterms:modified>
</cp:coreProperties>
</file>